
<file path=[Content_Types].xml><?xml version="1.0" encoding="utf-8"?>
<Types xmlns="http://schemas.openxmlformats.org/package/2006/content-types">
  <Default Extension="bin" ContentType="application/vnd.ms-office.activeX"/>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ctiveX/activeX1.xml" ContentType="application/vnd.ms-office.activeX+xml"/>
  <Override PartName="/ppt/activeX/activeX2.xml" ContentType="application/vnd.ms-office.activeX+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61" r:id="rId7"/>
    <p:sldId id="262" r:id="rId8"/>
    <p:sldId id="266" r:id="rId9"/>
    <p:sldId id="267"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5512D124-5CC6-11CF-8D67-00AA00BDCE1D}" ax:persistence="persistStream" r:id="rId1"/>
</file>

<file path=ppt/activeX/activeX2.xml><?xml version="1.0" encoding="utf-8"?>
<ax:ocx xmlns:ax="http://schemas.microsoft.com/office/2006/activeX" xmlns:r="http://schemas.openxmlformats.org/officeDocument/2006/relationships" ax:classid="{5512D124-5CC6-11CF-8D67-00AA00BDCE1D}" ax:persistence="persistStream" r:id="rId1"/>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7/21/2023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7/21/2023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7/21/2023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7/21/2023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7/21/2023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7/21/2023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7/21/2023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7/21/2023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7/21/2023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7/21/2023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7/21/2023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7/21/2023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ontrol" Target="../activeX/activeX2.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3" y="639097"/>
            <a:ext cx="7062667" cy="3547889"/>
          </a:xfrm>
        </p:spPr>
        <p:txBody>
          <a:bodyPr>
            <a:normAutofit/>
          </a:bodyPr>
          <a:lstStyle/>
          <a:p>
            <a:r>
              <a:rPr lang="en-US" sz="5400" dirty="0"/>
              <a:t>Customer Churn Prediction for Telecommunication companies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b="1" dirty="0">
                <a:solidFill>
                  <a:schemeClr val="tx1">
                    <a:lumMod val="85000"/>
                    <a:lumOff val="15000"/>
                  </a:schemeClr>
                </a:solidFill>
              </a:rPr>
              <a:t>Mentor</a:t>
            </a:r>
            <a:r>
              <a:rPr lang="en-US" dirty="0">
                <a:solidFill>
                  <a:schemeClr val="tx1">
                    <a:lumMod val="85000"/>
                    <a:lumOff val="15000"/>
                  </a:schemeClr>
                </a:solidFill>
              </a:rPr>
              <a:t> : Karthick sir</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19744-68AF-44B2-A3DC-BCB406B69E48}"/>
              </a:ext>
            </a:extLst>
          </p:cNvPr>
          <p:cNvSpPr>
            <a:spLocks noGrp="1"/>
          </p:cNvSpPr>
          <p:nvPr>
            <p:ph type="title"/>
          </p:nvPr>
        </p:nvSpPr>
        <p:spPr/>
        <p:txBody>
          <a:bodyPr/>
          <a:lstStyle/>
          <a:p>
            <a:r>
              <a:rPr lang="en-IN" dirty="0"/>
              <a:t>EDA</a:t>
            </a:r>
          </a:p>
        </p:txBody>
      </p:sp>
      <p:sp>
        <p:nvSpPr>
          <p:cNvPr id="3" name="Content Placeholder 2">
            <a:extLst>
              <a:ext uri="{FF2B5EF4-FFF2-40B4-BE49-F238E27FC236}">
                <a16:creationId xmlns:a16="http://schemas.microsoft.com/office/drawing/2014/main" id="{B29DECA9-004D-49B0-8AD6-FE645A9B7249}"/>
              </a:ext>
            </a:extLst>
          </p:cNvPr>
          <p:cNvSpPr>
            <a:spLocks noGrp="1"/>
          </p:cNvSpPr>
          <p:nvPr>
            <p:ph sz="half" idx="1"/>
          </p:nvPr>
        </p:nvSpPr>
        <p:spPr/>
        <p:txBody>
          <a:bodyPr/>
          <a:lstStyle/>
          <a:p>
            <a:r>
              <a:rPr lang="en-US" dirty="0"/>
              <a:t>From the pie chart representing the proportion of churned customers, we can understand the distribution of churned and non-churned customers</a:t>
            </a:r>
            <a:endParaRPr lang="en-IN" dirty="0"/>
          </a:p>
          <a:p>
            <a:endParaRPr lang="en-IN" dirty="0"/>
          </a:p>
        </p:txBody>
      </p:sp>
      <p:pic>
        <p:nvPicPr>
          <p:cNvPr id="5" name="Content Placeholder 4">
            <a:extLst>
              <a:ext uri="{FF2B5EF4-FFF2-40B4-BE49-F238E27FC236}">
                <a16:creationId xmlns:a16="http://schemas.microsoft.com/office/drawing/2014/main" id="{E2BDE496-E8F4-6DB0-1900-9F1FBAEFEBC9}"/>
              </a:ext>
            </a:extLst>
          </p:cNvPr>
          <p:cNvPicPr>
            <a:picLocks noGrp="1" noChangeAspect="1"/>
          </p:cNvPicPr>
          <p:nvPr>
            <p:ph sz="half" idx="2"/>
          </p:nvPr>
        </p:nvPicPr>
        <p:blipFill rotWithShape="1">
          <a:blip r:embed="rId2"/>
          <a:srcRect l="21076" t="37241" r="46021" b="15352"/>
          <a:stretch/>
        </p:blipFill>
        <p:spPr>
          <a:xfrm>
            <a:off x="6523693" y="2120900"/>
            <a:ext cx="4624665" cy="3748088"/>
          </a:xfrm>
          <a:prstGeom prst="rect">
            <a:avLst/>
          </a:prstGeom>
        </p:spPr>
      </p:pic>
    </p:spTree>
    <p:extLst>
      <p:ext uri="{BB962C8B-B14F-4D97-AF65-F5344CB8AC3E}">
        <p14:creationId xmlns:p14="http://schemas.microsoft.com/office/powerpoint/2010/main" val="62847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02FC-9ABE-4DE1-87C6-90D2379911C4}"/>
              </a:ext>
            </a:extLst>
          </p:cNvPr>
          <p:cNvSpPr>
            <a:spLocks noGrp="1"/>
          </p:cNvSpPr>
          <p:nvPr>
            <p:ph type="title"/>
          </p:nvPr>
        </p:nvSpPr>
        <p:spPr/>
        <p:txBody>
          <a:bodyPr/>
          <a:lstStyle/>
          <a:p>
            <a:r>
              <a:rPr lang="en-IN" dirty="0"/>
              <a:t>EDA</a:t>
            </a:r>
          </a:p>
        </p:txBody>
      </p:sp>
      <p:sp>
        <p:nvSpPr>
          <p:cNvPr id="3" name="Content Placeholder 2">
            <a:extLst>
              <a:ext uri="{FF2B5EF4-FFF2-40B4-BE49-F238E27FC236}">
                <a16:creationId xmlns:a16="http://schemas.microsoft.com/office/drawing/2014/main" id="{FAEE838A-DE57-4EB7-8BA0-5E203AEDA09B}"/>
              </a:ext>
            </a:extLst>
          </p:cNvPr>
          <p:cNvSpPr>
            <a:spLocks noGrp="1"/>
          </p:cNvSpPr>
          <p:nvPr>
            <p:ph sz="half" idx="1"/>
          </p:nvPr>
        </p:nvSpPr>
        <p:spPr/>
        <p:txBody>
          <a:bodyPr>
            <a:normAutofit fontScale="92500" lnSpcReduction="10000"/>
          </a:bodyPr>
          <a:lstStyle/>
          <a:p>
            <a:pPr marL="285750" indent="-285750">
              <a:buFont typeface="Arial" panose="020B0604020202020204" pitchFamily="34" charset="0"/>
              <a:buChar char="•"/>
            </a:pPr>
            <a:r>
              <a:rPr lang="en-US" sz="2000" dirty="0"/>
              <a:t>From the given histogram, we can understand the distribution of account lengths for customers who have churned ('Churn Yes') and customers who have not churned ('Churn No’). </a:t>
            </a:r>
          </a:p>
          <a:p>
            <a:pPr marL="285750" indent="-285750">
              <a:buFont typeface="Arial" panose="020B0604020202020204" pitchFamily="34" charset="0"/>
              <a:buChar char="•"/>
            </a:pPr>
            <a:r>
              <a:rPr lang="en-US" sz="2000" dirty="0"/>
              <a:t>The x-axis represents the account length, which indicates how long the customer has been an active subscriber.</a:t>
            </a:r>
          </a:p>
          <a:p>
            <a:pPr marL="285750" indent="-285750">
              <a:buFont typeface="Arial" panose="020B0604020202020204" pitchFamily="34" charset="0"/>
              <a:buChar char="•"/>
            </a:pPr>
            <a:r>
              <a:rPr lang="en-US" sz="2000" dirty="0"/>
              <a:t>From below graph we can understand customer who have active subscription for long time are less likely to be churn.</a:t>
            </a:r>
          </a:p>
          <a:p>
            <a:endParaRPr lang="en-IN" dirty="0"/>
          </a:p>
        </p:txBody>
      </p:sp>
      <p:pic>
        <p:nvPicPr>
          <p:cNvPr id="5" name="Content Placeholder 4">
            <a:extLst>
              <a:ext uri="{FF2B5EF4-FFF2-40B4-BE49-F238E27FC236}">
                <a16:creationId xmlns:a16="http://schemas.microsoft.com/office/drawing/2014/main" id="{AED20264-5162-F0CA-B2F1-7A85E303AE9F}"/>
              </a:ext>
            </a:extLst>
          </p:cNvPr>
          <p:cNvPicPr>
            <a:picLocks noGrp="1" noChangeAspect="1"/>
          </p:cNvPicPr>
          <p:nvPr>
            <p:ph sz="half" idx="2"/>
          </p:nvPr>
        </p:nvPicPr>
        <p:blipFill rotWithShape="1">
          <a:blip r:embed="rId2"/>
          <a:srcRect l="18065" t="29212" r="42997" b="17725"/>
          <a:stretch/>
        </p:blipFill>
        <p:spPr>
          <a:xfrm>
            <a:off x="6516688" y="2217055"/>
            <a:ext cx="4638675" cy="3555778"/>
          </a:xfrm>
          <a:prstGeom prst="rect">
            <a:avLst/>
          </a:prstGeom>
        </p:spPr>
      </p:pic>
    </p:spTree>
    <p:extLst>
      <p:ext uri="{BB962C8B-B14F-4D97-AF65-F5344CB8AC3E}">
        <p14:creationId xmlns:p14="http://schemas.microsoft.com/office/powerpoint/2010/main" val="362924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397DD-BB34-4422-997D-44F1B3FCBF16}"/>
              </a:ext>
            </a:extLst>
          </p:cNvPr>
          <p:cNvSpPr>
            <a:spLocks noGrp="1"/>
          </p:cNvSpPr>
          <p:nvPr>
            <p:ph type="title"/>
          </p:nvPr>
        </p:nvSpPr>
        <p:spPr/>
        <p:txBody>
          <a:bodyPr/>
          <a:lstStyle/>
          <a:p>
            <a:r>
              <a:rPr lang="en-IN" dirty="0"/>
              <a:t>EDA</a:t>
            </a:r>
          </a:p>
        </p:txBody>
      </p:sp>
      <p:sp>
        <p:nvSpPr>
          <p:cNvPr id="3" name="Content Placeholder 2">
            <a:extLst>
              <a:ext uri="{FF2B5EF4-FFF2-40B4-BE49-F238E27FC236}">
                <a16:creationId xmlns:a16="http://schemas.microsoft.com/office/drawing/2014/main" id="{259E4150-EEF1-4BCB-B320-4F9EF920DA87}"/>
              </a:ext>
            </a:extLst>
          </p:cNvPr>
          <p:cNvSpPr>
            <a:spLocks noGrp="1"/>
          </p:cNvSpPr>
          <p:nvPr>
            <p:ph sz="half" idx="1"/>
          </p:nvPr>
        </p:nvSpPr>
        <p:spPr/>
        <p:txBody>
          <a:bodyPr>
            <a:normAutofit lnSpcReduction="10000"/>
          </a:bodyPr>
          <a:lstStyle/>
          <a:p>
            <a:pPr marL="285750" indent="-285750">
              <a:buFont typeface="Arial" panose="020B0604020202020204" pitchFamily="34" charset="0"/>
              <a:buChar char="•"/>
            </a:pPr>
            <a:r>
              <a:rPr lang="en-US" dirty="0"/>
              <a:t>From the given graphs, we can understand the churn proportions for two important features: '</a:t>
            </a:r>
            <a:r>
              <a:rPr lang="en-US" dirty="0" err="1"/>
              <a:t>intl.plan</a:t>
            </a:r>
            <a:r>
              <a:rPr lang="en-US" dirty="0"/>
              <a:t>' and '</a:t>
            </a:r>
            <a:r>
              <a:rPr lang="en-US" dirty="0" err="1"/>
              <a:t>voice.plan</a:t>
            </a:r>
            <a:r>
              <a:rPr lang="en-US" dirty="0"/>
              <a:t>'. These graphs provide insights into how these plan features relate to customer churn.</a:t>
            </a:r>
          </a:p>
          <a:p>
            <a:pPr marL="285750" indent="-285750">
              <a:buFont typeface="Arial" panose="020B0604020202020204" pitchFamily="34" charset="0"/>
              <a:buChar char="•"/>
            </a:pPr>
            <a:r>
              <a:rPr lang="en-US" dirty="0"/>
              <a:t>Customers with an international plan have a higher churn proportion compared to customers without an international plan.</a:t>
            </a:r>
          </a:p>
          <a:p>
            <a:pPr marL="285750" indent="-285750">
              <a:buFont typeface="Arial" panose="020B0604020202020204" pitchFamily="34" charset="0"/>
              <a:buChar char="•"/>
            </a:pPr>
            <a:r>
              <a:rPr lang="en-US" dirty="0"/>
              <a:t>Customers with a voicemail plan have a slightly higher churn proportion compared to customers without a voicemail plan.</a:t>
            </a:r>
            <a:endParaRPr lang="en-IN" dirty="0"/>
          </a:p>
          <a:p>
            <a:endParaRPr lang="en-IN" dirty="0"/>
          </a:p>
        </p:txBody>
      </p:sp>
      <p:pic>
        <p:nvPicPr>
          <p:cNvPr id="5" name="Content Placeholder 4">
            <a:extLst>
              <a:ext uri="{FF2B5EF4-FFF2-40B4-BE49-F238E27FC236}">
                <a16:creationId xmlns:a16="http://schemas.microsoft.com/office/drawing/2014/main" id="{D36DD345-B7FB-9C90-9EE7-077C09818BB3}"/>
              </a:ext>
            </a:extLst>
          </p:cNvPr>
          <p:cNvPicPr>
            <a:picLocks noGrp="1" noChangeAspect="1"/>
          </p:cNvPicPr>
          <p:nvPr>
            <p:ph sz="half" idx="2"/>
          </p:nvPr>
        </p:nvPicPr>
        <p:blipFill rotWithShape="1">
          <a:blip r:embed="rId2"/>
          <a:srcRect l="18387" t="25389" r="16771" b="5221"/>
          <a:stretch/>
        </p:blipFill>
        <p:spPr>
          <a:xfrm>
            <a:off x="6516688" y="2598811"/>
            <a:ext cx="4638675" cy="2792266"/>
          </a:xfrm>
          <a:prstGeom prst="rect">
            <a:avLst/>
          </a:prstGeom>
        </p:spPr>
      </p:pic>
      <p:pic>
        <p:nvPicPr>
          <p:cNvPr id="6" name="Picture 5">
            <a:extLst>
              <a:ext uri="{FF2B5EF4-FFF2-40B4-BE49-F238E27FC236}">
                <a16:creationId xmlns:a16="http://schemas.microsoft.com/office/drawing/2014/main" id="{38C297B0-CB7E-1273-5248-085779D892AD}"/>
              </a:ext>
            </a:extLst>
          </p:cNvPr>
          <p:cNvPicPr>
            <a:picLocks noChangeAspect="1"/>
          </p:cNvPicPr>
          <p:nvPr/>
        </p:nvPicPr>
        <p:blipFill rotWithShape="1">
          <a:blip r:embed="rId3"/>
          <a:srcRect l="17447" t="25961" r="34073" b="10191"/>
          <a:stretch/>
        </p:blipFill>
        <p:spPr>
          <a:xfrm>
            <a:off x="5743076" y="2317331"/>
            <a:ext cx="3120724" cy="3073745"/>
          </a:xfrm>
          <a:prstGeom prst="rect">
            <a:avLst/>
          </a:prstGeom>
        </p:spPr>
      </p:pic>
      <p:pic>
        <p:nvPicPr>
          <p:cNvPr id="7" name="Picture 6">
            <a:extLst>
              <a:ext uri="{FF2B5EF4-FFF2-40B4-BE49-F238E27FC236}">
                <a16:creationId xmlns:a16="http://schemas.microsoft.com/office/drawing/2014/main" id="{C9C45B3C-ECAA-D23D-C7A5-D9FDBB72134A}"/>
              </a:ext>
            </a:extLst>
          </p:cNvPr>
          <p:cNvPicPr>
            <a:picLocks noChangeAspect="1"/>
          </p:cNvPicPr>
          <p:nvPr/>
        </p:nvPicPr>
        <p:blipFill rotWithShape="1">
          <a:blip r:embed="rId4"/>
          <a:srcRect l="17420" t="22329" r="34085" b="11338"/>
          <a:stretch/>
        </p:blipFill>
        <p:spPr>
          <a:xfrm>
            <a:off x="8626397" y="2317332"/>
            <a:ext cx="3308638" cy="3073745"/>
          </a:xfrm>
          <a:prstGeom prst="rect">
            <a:avLst/>
          </a:prstGeom>
        </p:spPr>
      </p:pic>
    </p:spTree>
    <p:extLst>
      <p:ext uri="{BB962C8B-B14F-4D97-AF65-F5344CB8AC3E}">
        <p14:creationId xmlns:p14="http://schemas.microsoft.com/office/powerpoint/2010/main" val="52158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D4B17-043C-4A86-8607-B8AEE367B4B8}"/>
              </a:ext>
            </a:extLst>
          </p:cNvPr>
          <p:cNvSpPr>
            <a:spLocks noGrp="1"/>
          </p:cNvSpPr>
          <p:nvPr>
            <p:ph type="title"/>
          </p:nvPr>
        </p:nvSpPr>
        <p:spPr/>
        <p:txBody>
          <a:bodyPr/>
          <a:lstStyle/>
          <a:p>
            <a:r>
              <a:rPr lang="en-IN" dirty="0"/>
              <a:t>EDA</a:t>
            </a:r>
          </a:p>
        </p:txBody>
      </p:sp>
      <p:sp>
        <p:nvSpPr>
          <p:cNvPr id="3" name="Content Placeholder 2">
            <a:extLst>
              <a:ext uri="{FF2B5EF4-FFF2-40B4-BE49-F238E27FC236}">
                <a16:creationId xmlns:a16="http://schemas.microsoft.com/office/drawing/2014/main" id="{A4D06AD5-C044-440B-818D-34327E153F26}"/>
              </a:ext>
            </a:extLst>
          </p:cNvPr>
          <p:cNvSpPr>
            <a:spLocks noGrp="1"/>
          </p:cNvSpPr>
          <p:nvPr>
            <p:ph sz="half" idx="1"/>
          </p:nvPr>
        </p:nvSpPr>
        <p:spPr/>
        <p:txBody>
          <a:bodyPr>
            <a:normAutofit fontScale="85000" lnSpcReduction="10000"/>
          </a:bodyPr>
          <a:lstStyle/>
          <a:p>
            <a:pPr marL="285750" indent="-285750">
              <a:buFont typeface="Arial" panose="020B0604020202020204" pitchFamily="34" charset="0"/>
              <a:buChar char="•"/>
            </a:pPr>
            <a:r>
              <a:rPr lang="en-US" dirty="0"/>
              <a:t> the given histogram, we can understand the distribution of total charges for customers who have churned ('Churn Yes') and customers who have not churned ('Churn No’).</a:t>
            </a:r>
          </a:p>
          <a:p>
            <a:pPr marL="285750" indent="-285750">
              <a:buFont typeface="Arial" panose="020B0604020202020204" pitchFamily="34" charset="0"/>
              <a:buChar char="•"/>
            </a:pPr>
            <a:r>
              <a:rPr lang="en-US" dirty="0"/>
              <a:t>Here Total Charge  = (df['</a:t>
            </a:r>
            <a:r>
              <a:rPr lang="en-US" dirty="0" err="1"/>
              <a:t>intl.charge</a:t>
            </a:r>
            <a:r>
              <a:rPr lang="en-US" dirty="0"/>
              <a:t>']+ df['</a:t>
            </a:r>
            <a:r>
              <a:rPr lang="en-US" dirty="0" err="1"/>
              <a:t>day.charge</a:t>
            </a:r>
            <a:r>
              <a:rPr lang="en-US" dirty="0"/>
              <a:t>'] + df['</a:t>
            </a:r>
            <a:r>
              <a:rPr lang="en-US" dirty="0" err="1"/>
              <a:t>eve.charge</a:t>
            </a:r>
            <a:r>
              <a:rPr lang="en-US" dirty="0"/>
              <a:t>']+ df['</a:t>
            </a:r>
            <a:r>
              <a:rPr lang="en-US" dirty="0" err="1"/>
              <a:t>night.charge</a:t>
            </a:r>
            <a:r>
              <a:rPr lang="en-US" dirty="0"/>
              <a:t>’])</a:t>
            </a:r>
          </a:p>
          <a:p>
            <a:pPr marL="285750" indent="-285750">
              <a:buFont typeface="Arial" panose="020B0604020202020204" pitchFamily="34" charset="0"/>
              <a:buChar char="•"/>
            </a:pPr>
            <a:r>
              <a:rPr lang="en-US" dirty="0"/>
              <a:t>Same Total Min = (df['</a:t>
            </a:r>
            <a:r>
              <a:rPr lang="en-US" dirty="0" err="1"/>
              <a:t>intl.mins</a:t>
            </a:r>
            <a:r>
              <a:rPr lang="en-US" dirty="0"/>
              <a:t>'] + df['</a:t>
            </a:r>
            <a:r>
              <a:rPr lang="en-US" dirty="0" err="1"/>
              <a:t>day.mins</a:t>
            </a:r>
            <a:r>
              <a:rPr lang="en-US" dirty="0"/>
              <a:t>'] + df['</a:t>
            </a:r>
            <a:r>
              <a:rPr lang="en-US" dirty="0" err="1"/>
              <a:t>eve.mins</a:t>
            </a:r>
            <a:r>
              <a:rPr lang="en-US" dirty="0"/>
              <a:t>'] + df['</a:t>
            </a:r>
            <a:r>
              <a:rPr lang="en-US" dirty="0" err="1"/>
              <a:t>night.mins</a:t>
            </a:r>
            <a:r>
              <a:rPr lang="en-US" dirty="0"/>
              <a:t>’]).</a:t>
            </a:r>
          </a:p>
          <a:p>
            <a:pPr marL="285750" indent="-285750">
              <a:buFont typeface="Arial" panose="020B0604020202020204" pitchFamily="34" charset="0"/>
              <a:buChar char="•"/>
            </a:pPr>
            <a:r>
              <a:rPr lang="en-US" dirty="0"/>
              <a:t>From graph 1 and 2 we can understand that customers who’s total charges and total mins are more they are less likely to be churn.</a:t>
            </a:r>
            <a:endParaRPr lang="en-IN" dirty="0"/>
          </a:p>
          <a:p>
            <a:endParaRPr lang="en-IN" dirty="0"/>
          </a:p>
        </p:txBody>
      </p:sp>
      <p:pic>
        <p:nvPicPr>
          <p:cNvPr id="5" name="Content Placeholder 4">
            <a:extLst>
              <a:ext uri="{FF2B5EF4-FFF2-40B4-BE49-F238E27FC236}">
                <a16:creationId xmlns:a16="http://schemas.microsoft.com/office/drawing/2014/main" id="{0AAC0A04-B9C5-1C1F-2E71-9DCDE976C3E7}"/>
              </a:ext>
            </a:extLst>
          </p:cNvPr>
          <p:cNvPicPr>
            <a:picLocks noGrp="1" noChangeAspect="1"/>
          </p:cNvPicPr>
          <p:nvPr>
            <p:ph sz="half" idx="2"/>
          </p:nvPr>
        </p:nvPicPr>
        <p:blipFill rotWithShape="1">
          <a:blip r:embed="rId2"/>
          <a:srcRect l="16774" t="26535" r="42473" b="20705"/>
          <a:stretch/>
        </p:blipFill>
        <p:spPr>
          <a:xfrm>
            <a:off x="8285947" y="2454442"/>
            <a:ext cx="3906053" cy="2844499"/>
          </a:xfrm>
          <a:prstGeom prst="rect">
            <a:avLst/>
          </a:prstGeom>
        </p:spPr>
      </p:pic>
      <p:pic>
        <p:nvPicPr>
          <p:cNvPr id="6" name="Picture 5">
            <a:extLst>
              <a:ext uri="{FF2B5EF4-FFF2-40B4-BE49-F238E27FC236}">
                <a16:creationId xmlns:a16="http://schemas.microsoft.com/office/drawing/2014/main" id="{A08D2463-AC95-185B-CF14-4BE49505CFCB}"/>
              </a:ext>
            </a:extLst>
          </p:cNvPr>
          <p:cNvPicPr>
            <a:picLocks noChangeAspect="1"/>
          </p:cNvPicPr>
          <p:nvPr/>
        </p:nvPicPr>
        <p:blipFill rotWithShape="1">
          <a:blip r:embed="rId3"/>
          <a:srcRect l="18816" t="28638" r="42581" b="18602"/>
          <a:stretch/>
        </p:blipFill>
        <p:spPr>
          <a:xfrm>
            <a:off x="5785142" y="2454441"/>
            <a:ext cx="2720927" cy="2844499"/>
          </a:xfrm>
          <a:prstGeom prst="rect">
            <a:avLst/>
          </a:prstGeom>
        </p:spPr>
      </p:pic>
    </p:spTree>
    <p:extLst>
      <p:ext uri="{BB962C8B-B14F-4D97-AF65-F5344CB8AC3E}">
        <p14:creationId xmlns:p14="http://schemas.microsoft.com/office/powerpoint/2010/main" val="3515191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C642-38A5-4B08-907E-9A239557D80A}"/>
              </a:ext>
            </a:extLst>
          </p:cNvPr>
          <p:cNvSpPr>
            <a:spLocks noGrp="1"/>
          </p:cNvSpPr>
          <p:nvPr>
            <p:ph type="title"/>
          </p:nvPr>
        </p:nvSpPr>
        <p:spPr/>
        <p:txBody>
          <a:bodyPr/>
          <a:lstStyle/>
          <a:p>
            <a:r>
              <a:rPr lang="en-IN" dirty="0"/>
              <a:t>EDA</a:t>
            </a:r>
          </a:p>
        </p:txBody>
      </p:sp>
      <p:sp>
        <p:nvSpPr>
          <p:cNvPr id="3" name="Content Placeholder 2">
            <a:extLst>
              <a:ext uri="{FF2B5EF4-FFF2-40B4-BE49-F238E27FC236}">
                <a16:creationId xmlns:a16="http://schemas.microsoft.com/office/drawing/2014/main" id="{3B2223F6-E96D-4F57-8F19-D0AC6B42F0D3}"/>
              </a:ext>
            </a:extLst>
          </p:cNvPr>
          <p:cNvSpPr>
            <a:spLocks noGrp="1"/>
          </p:cNvSpPr>
          <p:nvPr>
            <p:ph sz="half" idx="1"/>
          </p:nvPr>
        </p:nvSpPr>
        <p:spPr/>
        <p:txBody>
          <a:bodyPr/>
          <a:lstStyle/>
          <a:p>
            <a:r>
              <a:rPr lang="en-US" sz="2000" dirty="0"/>
              <a:t>Here also we can understand customer who have active subscription for long time are less likely to be churn.</a:t>
            </a:r>
            <a:endParaRPr lang="en-IN" dirty="0"/>
          </a:p>
          <a:p>
            <a:endParaRPr lang="en-IN" dirty="0"/>
          </a:p>
        </p:txBody>
      </p:sp>
      <p:pic>
        <p:nvPicPr>
          <p:cNvPr id="5" name="Content Placeholder 4">
            <a:extLst>
              <a:ext uri="{FF2B5EF4-FFF2-40B4-BE49-F238E27FC236}">
                <a16:creationId xmlns:a16="http://schemas.microsoft.com/office/drawing/2014/main" id="{CAC0EED6-92D9-8EBD-81E3-34B717AF95EF}"/>
              </a:ext>
            </a:extLst>
          </p:cNvPr>
          <p:cNvPicPr>
            <a:picLocks noGrp="1" noChangeAspect="1"/>
          </p:cNvPicPr>
          <p:nvPr>
            <p:ph sz="half" idx="2"/>
          </p:nvPr>
        </p:nvPicPr>
        <p:blipFill rotWithShape="1">
          <a:blip r:embed="rId2"/>
          <a:srcRect l="16882" t="28148" r="41398" b="18602"/>
          <a:stretch/>
        </p:blipFill>
        <p:spPr>
          <a:xfrm>
            <a:off x="6516688" y="2329762"/>
            <a:ext cx="4638675" cy="3330364"/>
          </a:xfrm>
          <a:prstGeom prst="rect">
            <a:avLst/>
          </a:prstGeom>
        </p:spPr>
      </p:pic>
    </p:spTree>
    <p:extLst>
      <p:ext uri="{BB962C8B-B14F-4D97-AF65-F5344CB8AC3E}">
        <p14:creationId xmlns:p14="http://schemas.microsoft.com/office/powerpoint/2010/main" val="1176409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0DDD-81C2-4FD8-9264-16C4386C5374}"/>
              </a:ext>
            </a:extLst>
          </p:cNvPr>
          <p:cNvSpPr>
            <a:spLocks noGrp="1"/>
          </p:cNvSpPr>
          <p:nvPr>
            <p:ph type="title"/>
          </p:nvPr>
        </p:nvSpPr>
        <p:spPr/>
        <p:txBody>
          <a:bodyPr/>
          <a:lstStyle/>
          <a:p>
            <a:r>
              <a:rPr lang="en-IN" dirty="0"/>
              <a:t>EDA</a:t>
            </a:r>
          </a:p>
        </p:txBody>
      </p:sp>
      <p:sp>
        <p:nvSpPr>
          <p:cNvPr id="3" name="Content Placeholder 2">
            <a:extLst>
              <a:ext uri="{FF2B5EF4-FFF2-40B4-BE49-F238E27FC236}">
                <a16:creationId xmlns:a16="http://schemas.microsoft.com/office/drawing/2014/main" id="{FF6B0770-AD17-42C9-AAE0-88D293A1F87B}"/>
              </a:ext>
            </a:extLst>
          </p:cNvPr>
          <p:cNvSpPr>
            <a:spLocks noGrp="1"/>
          </p:cNvSpPr>
          <p:nvPr>
            <p:ph sz="half" idx="1"/>
          </p:nvPr>
        </p:nvSpPr>
        <p:spPr/>
        <p:txBody>
          <a:bodyPr>
            <a:normAutofit fontScale="77500" lnSpcReduction="20000"/>
          </a:bodyPr>
          <a:lstStyle/>
          <a:p>
            <a:pPr marL="285750" indent="-285750">
              <a:buFont typeface="Arial" panose="020B0604020202020204" pitchFamily="34" charset="0"/>
              <a:buChar char="•"/>
            </a:pPr>
            <a:r>
              <a:rPr lang="en-US" sz="2000" dirty="0"/>
              <a:t>The 'churn' variable is positively correlated with '</a:t>
            </a:r>
            <a:r>
              <a:rPr lang="en-US" sz="2000" dirty="0" err="1"/>
              <a:t>intl.plan</a:t>
            </a:r>
            <a:r>
              <a:rPr lang="en-US" sz="2000" dirty="0"/>
              <a:t>', '</a:t>
            </a:r>
            <a:r>
              <a:rPr lang="en-US" sz="2000" dirty="0" err="1"/>
              <a:t>day.mins</a:t>
            </a:r>
            <a:r>
              <a:rPr lang="en-US" sz="2000" dirty="0"/>
              <a:t>', '</a:t>
            </a:r>
            <a:r>
              <a:rPr lang="en-US" sz="2000" dirty="0" err="1"/>
              <a:t>day.charge</a:t>
            </a:r>
            <a:r>
              <a:rPr lang="en-US" sz="2000" dirty="0"/>
              <a:t>', and '</a:t>
            </a:r>
            <a:r>
              <a:rPr lang="en-US" sz="2000" dirty="0" err="1"/>
              <a:t>customer.calls</a:t>
            </a:r>
            <a:r>
              <a:rPr lang="en-US" sz="2000" dirty="0"/>
              <a:t>'. This suggests that customers with international plans, higher daytime minutes, higher daytime charges, and more customer service calls are more likely to churn.</a:t>
            </a:r>
          </a:p>
          <a:p>
            <a:pPr marL="285750" indent="-285750">
              <a:buFont typeface="Arial" panose="020B0604020202020204" pitchFamily="34" charset="0"/>
              <a:buChar char="•"/>
            </a:pPr>
            <a:r>
              <a:rPr lang="en-US" sz="2000" dirty="0"/>
              <a:t>The 'churn' variable is negatively correlated with '</a:t>
            </a:r>
            <a:r>
              <a:rPr lang="en-US" sz="2000" dirty="0" err="1"/>
              <a:t>voice.plan</a:t>
            </a:r>
            <a:r>
              <a:rPr lang="en-US" sz="2000" dirty="0"/>
              <a:t>' and '</a:t>
            </a:r>
            <a:r>
              <a:rPr lang="en-US" sz="2000" dirty="0" err="1"/>
              <a:t>voice.messages</a:t>
            </a:r>
            <a:r>
              <a:rPr lang="en-US" sz="2000" dirty="0"/>
              <a:t>'. This indicates that customers with voicemail plans and higher voicemail message counts are less likely to churn.</a:t>
            </a:r>
          </a:p>
          <a:p>
            <a:pPr marL="285750" indent="-285750">
              <a:buFont typeface="Arial" panose="020B0604020202020204" pitchFamily="34" charset="0"/>
              <a:buChar char="•"/>
            </a:pPr>
            <a:r>
              <a:rPr lang="en-IN" sz="2000" dirty="0"/>
              <a:t>Other features, such as '</a:t>
            </a:r>
            <a:r>
              <a:rPr lang="en-IN" sz="2000" dirty="0" err="1"/>
              <a:t>account.length</a:t>
            </a:r>
            <a:r>
              <a:rPr lang="en-IN" sz="2000" dirty="0"/>
              <a:t>', '</a:t>
            </a:r>
            <a:r>
              <a:rPr lang="en-IN" sz="2000" dirty="0" err="1"/>
              <a:t>intl.mins</a:t>
            </a:r>
            <a:r>
              <a:rPr lang="en-IN" sz="2000" dirty="0"/>
              <a:t>', '</a:t>
            </a:r>
            <a:r>
              <a:rPr lang="en-IN" sz="2000" dirty="0" err="1"/>
              <a:t>eve.mins</a:t>
            </a:r>
            <a:r>
              <a:rPr lang="en-IN" sz="2000" dirty="0"/>
              <a:t>', '</a:t>
            </a:r>
            <a:r>
              <a:rPr lang="en-IN" sz="2000" dirty="0" err="1"/>
              <a:t>eve.charge</a:t>
            </a:r>
            <a:r>
              <a:rPr lang="en-IN" sz="2000" dirty="0"/>
              <a:t>', '</a:t>
            </a:r>
            <a:r>
              <a:rPr lang="en-IN" sz="2000" dirty="0" err="1"/>
              <a:t>night.mins</a:t>
            </a:r>
            <a:r>
              <a:rPr lang="en-IN" sz="2000" dirty="0"/>
              <a:t>', '</a:t>
            </a:r>
            <a:r>
              <a:rPr lang="en-IN" sz="2000" dirty="0" err="1"/>
              <a:t>night.charge</a:t>
            </a:r>
            <a:r>
              <a:rPr lang="en-IN" sz="2000" dirty="0"/>
              <a:t>', and '</a:t>
            </a:r>
            <a:r>
              <a:rPr lang="en-IN" sz="2000" dirty="0" err="1"/>
              <a:t>night.calls</a:t>
            </a:r>
            <a:r>
              <a:rPr lang="en-IN" sz="2000" dirty="0"/>
              <a:t>', show weak or negligible correlations with 'churn'.</a:t>
            </a:r>
          </a:p>
          <a:p>
            <a:endParaRPr lang="en-IN" dirty="0"/>
          </a:p>
        </p:txBody>
      </p:sp>
      <p:pic>
        <p:nvPicPr>
          <p:cNvPr id="5" name="Content Placeholder 4">
            <a:extLst>
              <a:ext uri="{FF2B5EF4-FFF2-40B4-BE49-F238E27FC236}">
                <a16:creationId xmlns:a16="http://schemas.microsoft.com/office/drawing/2014/main" id="{9C49EB82-CBE3-A054-B140-6EB1060578A6}"/>
              </a:ext>
            </a:extLst>
          </p:cNvPr>
          <p:cNvPicPr>
            <a:picLocks noGrp="1" noChangeAspect="1"/>
          </p:cNvPicPr>
          <p:nvPr>
            <p:ph sz="half" idx="2"/>
          </p:nvPr>
        </p:nvPicPr>
        <p:blipFill rotWithShape="1">
          <a:blip r:embed="rId2"/>
          <a:srcRect l="23763" t="20609" r="28602" b="6942"/>
          <a:stretch/>
        </p:blipFill>
        <p:spPr>
          <a:xfrm>
            <a:off x="6645486" y="2120900"/>
            <a:ext cx="4381078" cy="3748088"/>
          </a:xfrm>
          <a:prstGeom prst="rect">
            <a:avLst/>
          </a:prstGeom>
        </p:spPr>
      </p:pic>
    </p:spTree>
    <p:extLst>
      <p:ext uri="{BB962C8B-B14F-4D97-AF65-F5344CB8AC3E}">
        <p14:creationId xmlns:p14="http://schemas.microsoft.com/office/powerpoint/2010/main" val="2968336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1CED9-E5CA-433A-A684-C7C4D97E8D1A}"/>
              </a:ext>
            </a:extLst>
          </p:cNvPr>
          <p:cNvSpPr>
            <a:spLocks noGrp="1"/>
          </p:cNvSpPr>
          <p:nvPr>
            <p:ph type="title"/>
          </p:nvPr>
        </p:nvSpPr>
        <p:spPr/>
        <p:txBody>
          <a:bodyPr/>
          <a:lstStyle/>
          <a:p>
            <a:r>
              <a:rPr lang="en-IN" dirty="0"/>
              <a:t>EDA</a:t>
            </a:r>
          </a:p>
        </p:txBody>
      </p:sp>
      <p:sp>
        <p:nvSpPr>
          <p:cNvPr id="3" name="Content Placeholder 2">
            <a:extLst>
              <a:ext uri="{FF2B5EF4-FFF2-40B4-BE49-F238E27FC236}">
                <a16:creationId xmlns:a16="http://schemas.microsoft.com/office/drawing/2014/main" id="{AB1FB242-1564-4157-B229-87EB8BCCAC25}"/>
              </a:ext>
            </a:extLst>
          </p:cNvPr>
          <p:cNvSpPr>
            <a:spLocks noGrp="1"/>
          </p:cNvSpPr>
          <p:nvPr>
            <p:ph sz="half" idx="1"/>
          </p:nvPr>
        </p:nvSpPr>
        <p:spPr/>
        <p:txBody>
          <a:bodyPr/>
          <a:lstStyle/>
          <a:p>
            <a:pPr marL="285750" indent="-285750">
              <a:buFont typeface="Arial" panose="020B0604020202020204" pitchFamily="34" charset="0"/>
              <a:buChar char="•"/>
            </a:pPr>
            <a:r>
              <a:rPr lang="en-US" dirty="0"/>
              <a:t> the given pairwise scatter plots, we can understand the relationships and patterns between the numeric features (international minutes, daytime minutes, evening minutes, and nighttime minutes) and customer churn.</a:t>
            </a:r>
          </a:p>
          <a:p>
            <a:pPr marL="285750" indent="-285750">
              <a:buFont typeface="Arial" panose="020B0604020202020204" pitchFamily="34" charset="0"/>
              <a:buChar char="•"/>
            </a:pPr>
            <a:r>
              <a:rPr lang="en-US" dirty="0"/>
              <a:t>The scatter plots help visualize the distribution of numeric features and their associations with churn.</a:t>
            </a:r>
            <a:endParaRPr lang="en-IN" dirty="0"/>
          </a:p>
          <a:p>
            <a:endParaRPr lang="en-IN" dirty="0"/>
          </a:p>
        </p:txBody>
      </p:sp>
      <p:pic>
        <p:nvPicPr>
          <p:cNvPr id="5" name="Content Placeholder 4">
            <a:extLst>
              <a:ext uri="{FF2B5EF4-FFF2-40B4-BE49-F238E27FC236}">
                <a16:creationId xmlns:a16="http://schemas.microsoft.com/office/drawing/2014/main" id="{5339C2FE-EB97-CB4D-2B54-CC640FB704F6}"/>
              </a:ext>
            </a:extLst>
          </p:cNvPr>
          <p:cNvPicPr>
            <a:picLocks noGrp="1" noChangeAspect="1"/>
          </p:cNvPicPr>
          <p:nvPr>
            <p:ph sz="half" idx="2"/>
          </p:nvPr>
        </p:nvPicPr>
        <p:blipFill rotWithShape="1">
          <a:blip r:embed="rId2"/>
          <a:srcRect l="26882" t="20658" r="27527" b="9045"/>
          <a:stretch/>
        </p:blipFill>
        <p:spPr>
          <a:xfrm>
            <a:off x="6675300" y="2120900"/>
            <a:ext cx="4321451" cy="3748088"/>
          </a:xfrm>
          <a:prstGeom prst="rect">
            <a:avLst/>
          </a:prstGeom>
        </p:spPr>
      </p:pic>
    </p:spTree>
    <p:extLst>
      <p:ext uri="{BB962C8B-B14F-4D97-AF65-F5344CB8AC3E}">
        <p14:creationId xmlns:p14="http://schemas.microsoft.com/office/powerpoint/2010/main" val="2752199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74D07-88C2-4F3E-A602-E9AC2AD0553F}"/>
              </a:ext>
            </a:extLst>
          </p:cNvPr>
          <p:cNvSpPr>
            <a:spLocks noGrp="1"/>
          </p:cNvSpPr>
          <p:nvPr>
            <p:ph type="title"/>
          </p:nvPr>
        </p:nvSpPr>
        <p:spPr>
          <a:xfrm>
            <a:off x="2253006" y="424206"/>
            <a:ext cx="8902674" cy="1282046"/>
          </a:xfrm>
        </p:spPr>
        <p:txBody>
          <a:bodyPr>
            <a:normAutofit fontScale="90000"/>
          </a:bodyPr>
          <a:lstStyle/>
          <a:p>
            <a:r>
              <a:rPr lang="en-US" sz="4800" b="1" i="0" u="none" strike="noStrike" cap="none" dirty="0">
                <a:solidFill>
                  <a:srgbClr val="002776"/>
                </a:solidFill>
                <a:latin typeface="Arial"/>
                <a:ea typeface="Arial"/>
                <a:cs typeface="Arial"/>
                <a:sym typeface="Arial"/>
              </a:rPr>
              <a:t>Feature Engineering</a:t>
            </a:r>
            <a:br>
              <a:rPr lang="en-US" sz="2800" b="0" i="0" u="none" strike="noStrike" cap="none" dirty="0">
                <a:solidFill>
                  <a:srgbClr val="000000"/>
                </a:solidFill>
                <a:latin typeface="Arial"/>
                <a:ea typeface="Arial"/>
                <a:cs typeface="Arial"/>
                <a:sym typeface="Arial"/>
              </a:rPr>
            </a:br>
            <a:endParaRPr lang="en-IN" dirty="0"/>
          </a:p>
        </p:txBody>
      </p:sp>
      <p:sp>
        <p:nvSpPr>
          <p:cNvPr id="3" name="Content Placeholder 2">
            <a:extLst>
              <a:ext uri="{FF2B5EF4-FFF2-40B4-BE49-F238E27FC236}">
                <a16:creationId xmlns:a16="http://schemas.microsoft.com/office/drawing/2014/main" id="{F541E21C-7138-48D2-A81B-4DF871065B77}"/>
              </a:ext>
            </a:extLst>
          </p:cNvPr>
          <p:cNvSpPr>
            <a:spLocks noGrp="1"/>
          </p:cNvSpPr>
          <p:nvPr>
            <p:ph idx="1"/>
          </p:nvPr>
        </p:nvSpPr>
        <p:spPr>
          <a:xfrm>
            <a:off x="433634" y="1065229"/>
            <a:ext cx="11956329" cy="5165889"/>
          </a:xfrm>
        </p:spPr>
        <p:txBody>
          <a:bodyPr>
            <a:noAutofit/>
          </a:bodyPr>
          <a:lstStyle/>
          <a:p>
            <a:r>
              <a:rPr lang="en-US" sz="1100" dirty="0"/>
              <a:t>1.</a:t>
            </a:r>
            <a:r>
              <a:rPr lang="en-US" sz="1100" b="1" dirty="0"/>
              <a:t>Outliers Detection: </a:t>
            </a:r>
            <a:endParaRPr lang="en-US" sz="1100" dirty="0"/>
          </a:p>
          <a:p>
            <a:r>
              <a:rPr lang="en-US" sz="1100" dirty="0"/>
              <a:t>•In the given dataset, in most of the cases, we have Outliers representing no churn customers which can provide valuable information about the extreme cases where customers are highly loyal or have unique characteristics. </a:t>
            </a:r>
          </a:p>
          <a:p>
            <a:r>
              <a:rPr lang="en-US" sz="1100" dirty="0"/>
              <a:t>•Removing these outliers might result in the loss of important insights into why certain customers are less likely to churn. Understanding such cases can help identify patterns and factors contributing to customer loyalty.</a:t>
            </a:r>
          </a:p>
          <a:p>
            <a:r>
              <a:rPr lang="en-US" sz="1100" dirty="0"/>
              <a:t>•That’s why we did not remove the outliers.</a:t>
            </a:r>
          </a:p>
          <a:p>
            <a:r>
              <a:rPr lang="en-US" sz="1100" b="1" dirty="0"/>
              <a:t>2. Label encoding:</a:t>
            </a:r>
          </a:p>
          <a:p>
            <a:r>
              <a:rPr lang="en-US" sz="1100" dirty="0"/>
              <a:t>•We have converted all the categorical features into dummy variable use </a:t>
            </a:r>
            <a:r>
              <a:rPr lang="en-US" sz="1100" dirty="0" err="1"/>
              <a:t>onehotencoding</a:t>
            </a:r>
            <a:r>
              <a:rPr lang="en-US" sz="1100" dirty="0"/>
              <a:t>.</a:t>
            </a:r>
          </a:p>
          <a:p>
            <a:r>
              <a:rPr lang="en-US" sz="1100" b="1" dirty="0"/>
              <a:t>3. Feature Selection: </a:t>
            </a:r>
            <a:endParaRPr lang="en-US" sz="1100" dirty="0"/>
          </a:p>
          <a:p>
            <a:r>
              <a:rPr lang="en-US" sz="1100" dirty="0"/>
              <a:t>•With the help of </a:t>
            </a:r>
            <a:r>
              <a:rPr lang="en-US" sz="1100" b="1" dirty="0"/>
              <a:t>correlation matrix</a:t>
            </a:r>
            <a:r>
              <a:rPr lang="en-US" sz="1100" dirty="0"/>
              <a:t>, we can identify columns in a dataset that have a correlation coefficient higher than the specified threshold.</a:t>
            </a:r>
          </a:p>
          <a:p>
            <a:r>
              <a:rPr lang="en-US" sz="1100" dirty="0"/>
              <a:t>•We have set the </a:t>
            </a:r>
            <a:r>
              <a:rPr lang="en-US" sz="1100" b="1" dirty="0"/>
              <a:t>threshold = 0.85</a:t>
            </a:r>
            <a:r>
              <a:rPr lang="en-US" sz="1100" dirty="0"/>
              <a:t>, which means whichever feature have correlation greater than 0.85, we will drop them. </a:t>
            </a:r>
          </a:p>
          <a:p>
            <a:r>
              <a:rPr lang="en-US" sz="1100" dirty="0"/>
              <a:t>•This is done for the column with numeric data.</a:t>
            </a:r>
          </a:p>
          <a:p>
            <a:r>
              <a:rPr lang="en-US" sz="1100" dirty="0"/>
              <a:t>•For columns like ‘</a:t>
            </a:r>
            <a:r>
              <a:rPr lang="en-US" sz="1100" b="1" dirty="0"/>
              <a:t>area code</a:t>
            </a:r>
            <a:r>
              <a:rPr lang="en-US" sz="1100" dirty="0"/>
              <a:t>’ and ‘</a:t>
            </a:r>
            <a:r>
              <a:rPr lang="en-US" sz="1100" b="1" dirty="0"/>
              <a:t>states</a:t>
            </a:r>
            <a:r>
              <a:rPr lang="en-US" sz="1100" dirty="0"/>
              <a:t>’ we have performed </a:t>
            </a:r>
            <a:r>
              <a:rPr lang="en-US" sz="1100" b="1" dirty="0"/>
              <a:t>chi-square test</a:t>
            </a:r>
            <a:r>
              <a:rPr lang="en-US" sz="1100" dirty="0"/>
              <a:t>. </a:t>
            </a:r>
          </a:p>
          <a:p>
            <a:r>
              <a:rPr lang="en-US" sz="1100" dirty="0"/>
              <a:t>•In summary, based on the chi-square test results, there is </a:t>
            </a:r>
            <a:r>
              <a:rPr lang="en-US" sz="1100" b="1" u="sng" dirty="0"/>
              <a:t>no significant relationship </a:t>
            </a:r>
            <a:r>
              <a:rPr lang="en-US" sz="1100" dirty="0"/>
              <a:t>between 'area code’ ‘state’ and 'churn' in the given dataset.</a:t>
            </a:r>
          </a:p>
          <a:p>
            <a:r>
              <a:rPr lang="en-US" sz="1100" dirty="0"/>
              <a:t>•We drop both the columns.</a:t>
            </a:r>
          </a:p>
          <a:p>
            <a:r>
              <a:rPr lang="en-US" sz="1100" dirty="0"/>
              <a:t>•So in the end, we are left with </a:t>
            </a:r>
            <a:r>
              <a:rPr lang="en-US" sz="1100" b="1" u="sng" dirty="0"/>
              <a:t>15 columns</a:t>
            </a:r>
            <a:r>
              <a:rPr lang="en-US" sz="1100" dirty="0"/>
              <a:t>.</a:t>
            </a:r>
          </a:p>
          <a:p>
            <a:endParaRPr lang="en-IN" sz="1100" dirty="0"/>
          </a:p>
        </p:txBody>
      </p:sp>
    </p:spTree>
    <p:extLst>
      <p:ext uri="{BB962C8B-B14F-4D97-AF65-F5344CB8AC3E}">
        <p14:creationId xmlns:p14="http://schemas.microsoft.com/office/powerpoint/2010/main" val="375575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85A9-9E55-45BF-96F9-DAF963F78D1E}"/>
              </a:ext>
            </a:extLst>
          </p:cNvPr>
          <p:cNvSpPr>
            <a:spLocks noGrp="1"/>
          </p:cNvSpPr>
          <p:nvPr>
            <p:ph type="title"/>
          </p:nvPr>
        </p:nvSpPr>
        <p:spPr/>
        <p:txBody>
          <a:bodyPr/>
          <a:lstStyle/>
          <a:p>
            <a:r>
              <a:rPr lang="en-US" sz="4800" b="1" kern="1200" dirty="0">
                <a:solidFill>
                  <a:schemeClr val="tx1"/>
                </a:solidFill>
                <a:latin typeface="+mj-lt"/>
                <a:ea typeface="+mj-ea"/>
                <a:cs typeface="+mj-cs"/>
              </a:rPr>
              <a:t>FEATURE ENGINEERING</a:t>
            </a:r>
            <a:br>
              <a:rPr lang="en-US" sz="4800" b="0" i="0" u="none" strike="noStrike" kern="1200" cap="none" dirty="0">
                <a:solidFill>
                  <a:schemeClr val="tx1"/>
                </a:solidFill>
                <a:latin typeface="+mj-lt"/>
                <a:ea typeface="+mj-ea"/>
                <a:cs typeface="+mj-cs"/>
                <a:sym typeface="Arial"/>
              </a:rPr>
            </a:br>
            <a:endParaRPr lang="en-IN" dirty="0"/>
          </a:p>
        </p:txBody>
      </p:sp>
      <p:sp>
        <p:nvSpPr>
          <p:cNvPr id="3" name="Content Placeholder 2">
            <a:extLst>
              <a:ext uri="{FF2B5EF4-FFF2-40B4-BE49-F238E27FC236}">
                <a16:creationId xmlns:a16="http://schemas.microsoft.com/office/drawing/2014/main" id="{67D8B688-A931-489D-A960-0B995F21EA55}"/>
              </a:ext>
            </a:extLst>
          </p:cNvPr>
          <p:cNvSpPr>
            <a:spLocks noGrp="1"/>
          </p:cNvSpPr>
          <p:nvPr>
            <p:ph sz="half" idx="1"/>
          </p:nvPr>
        </p:nvSpPr>
        <p:spPr/>
        <p:txBody>
          <a:bodyPr>
            <a:normAutofit fontScale="55000" lnSpcReduction="20000"/>
          </a:bodyPr>
          <a:lstStyle/>
          <a:p>
            <a:pPr>
              <a:lnSpc>
                <a:spcPct val="90000"/>
              </a:lnSpc>
              <a:spcAft>
                <a:spcPts val="600"/>
              </a:spcAft>
            </a:pPr>
            <a:r>
              <a:rPr lang="en-US" sz="2000" b="1" kern="1200" dirty="0">
                <a:solidFill>
                  <a:schemeClr val="tx1"/>
                </a:solidFill>
                <a:latin typeface="+mn-lt"/>
                <a:ea typeface="+mn-ea"/>
                <a:cs typeface="+mn-cs"/>
              </a:rPr>
              <a:t>. Feature Scaling</a:t>
            </a:r>
            <a:endParaRPr lang="en-US" sz="2000" kern="1200" dirty="0">
              <a:solidFill>
                <a:schemeClr val="tx1"/>
              </a:solidFill>
              <a:latin typeface="+mn-lt"/>
              <a:ea typeface="+mn-ea"/>
            </a:endParaRPr>
          </a:p>
          <a:p>
            <a:pPr indent="-228600">
              <a:lnSpc>
                <a:spcPct val="90000"/>
              </a:lnSpc>
              <a:spcAft>
                <a:spcPts val="600"/>
              </a:spcAft>
              <a:buFont typeface="Arial" panose="020B0604020202020204" pitchFamily="34" charset="0"/>
              <a:buChar char="•"/>
            </a:pPr>
            <a:r>
              <a:rPr lang="en-US" sz="2000" kern="1200" dirty="0">
                <a:solidFill>
                  <a:schemeClr val="tx1"/>
                </a:solidFill>
                <a:latin typeface="+mn-lt"/>
                <a:ea typeface="+mn-ea"/>
                <a:cs typeface="+mn-cs"/>
              </a:rPr>
              <a:t>Feature scaling is necessary to bring all features to the same scale. If this is not done, then the attention of the algorithm will be attracted to features that include large values.</a:t>
            </a:r>
            <a:endParaRPr lang="en-US" sz="2000" kern="1200" dirty="0">
              <a:solidFill>
                <a:schemeClr val="tx1"/>
              </a:solidFill>
              <a:latin typeface="+mn-lt"/>
              <a:ea typeface="+mn-ea"/>
            </a:endParaRPr>
          </a:p>
          <a:p>
            <a:pPr>
              <a:lnSpc>
                <a:spcPct val="90000"/>
              </a:lnSpc>
              <a:spcAft>
                <a:spcPts val="600"/>
              </a:spcAft>
            </a:pPr>
            <a:r>
              <a:rPr lang="en-US" sz="2000" kern="1200" dirty="0">
                <a:solidFill>
                  <a:schemeClr val="tx1"/>
                </a:solidFill>
                <a:latin typeface="+mn-lt"/>
                <a:ea typeface="+mn-ea"/>
                <a:cs typeface="+mn-cs"/>
              </a:rPr>
              <a:t>•Firstly we checked the distribution of the data.</a:t>
            </a:r>
            <a:endParaRPr lang="en-US" sz="2000" kern="1200" dirty="0">
              <a:solidFill>
                <a:schemeClr val="tx1"/>
              </a:solidFill>
              <a:latin typeface="+mn-lt"/>
              <a:ea typeface="+mn-ea"/>
            </a:endParaRPr>
          </a:p>
          <a:p>
            <a:pPr>
              <a:lnSpc>
                <a:spcPct val="90000"/>
              </a:lnSpc>
              <a:spcAft>
                <a:spcPts val="600"/>
              </a:spcAft>
            </a:pPr>
            <a:r>
              <a:rPr lang="en-US" sz="2000" kern="1200" dirty="0">
                <a:solidFill>
                  <a:schemeClr val="tx1"/>
                </a:solidFill>
                <a:latin typeface="+mn-lt"/>
                <a:ea typeface="+mn-ea"/>
                <a:cs typeface="+mn-cs"/>
              </a:rPr>
              <a:t>•From the given visualization, we can see that most of the feature are normally distributed. So we standardize the data.</a:t>
            </a:r>
            <a:endParaRPr lang="en-US" sz="2000" kern="1200" dirty="0">
              <a:solidFill>
                <a:schemeClr val="tx1"/>
              </a:solidFill>
              <a:latin typeface="+mn-lt"/>
              <a:ea typeface="+mn-ea"/>
            </a:endParaRPr>
          </a:p>
          <a:p>
            <a:pPr>
              <a:lnSpc>
                <a:spcPct val="90000"/>
              </a:lnSpc>
              <a:spcAft>
                <a:spcPts val="600"/>
              </a:spcAft>
            </a:pPr>
            <a:r>
              <a:rPr lang="en-US" sz="2000" b="1" kern="1200" dirty="0">
                <a:solidFill>
                  <a:schemeClr val="tx1"/>
                </a:solidFill>
                <a:latin typeface="+mn-lt"/>
                <a:ea typeface="+mn-ea"/>
                <a:cs typeface="+mn-cs"/>
              </a:rPr>
              <a:t>5. Train-Test Split</a:t>
            </a:r>
            <a:endParaRPr lang="en-US" sz="2000" kern="1200" dirty="0">
              <a:solidFill>
                <a:schemeClr val="tx1"/>
              </a:solidFill>
              <a:latin typeface="+mn-lt"/>
              <a:ea typeface="+mn-ea"/>
            </a:endParaRPr>
          </a:p>
          <a:p>
            <a:pPr>
              <a:lnSpc>
                <a:spcPct val="90000"/>
              </a:lnSpc>
              <a:spcAft>
                <a:spcPts val="600"/>
              </a:spcAft>
            </a:pPr>
            <a:r>
              <a:rPr lang="en-US" sz="2000" kern="1200" dirty="0">
                <a:solidFill>
                  <a:schemeClr val="tx1"/>
                </a:solidFill>
                <a:latin typeface="+mn-lt"/>
                <a:ea typeface="+mn-ea"/>
                <a:cs typeface="+mn-cs"/>
              </a:rPr>
              <a:t>•We divided our data in 80/20 ratio. 80% for training and 20% for testing.</a:t>
            </a:r>
            <a:endParaRPr lang="en-US" sz="2000" kern="1200" dirty="0">
              <a:solidFill>
                <a:schemeClr val="tx1"/>
              </a:solidFill>
              <a:latin typeface="+mn-lt"/>
              <a:ea typeface="+mn-ea"/>
            </a:endParaRPr>
          </a:p>
          <a:p>
            <a:pPr>
              <a:lnSpc>
                <a:spcPct val="90000"/>
              </a:lnSpc>
              <a:spcAft>
                <a:spcPts val="600"/>
              </a:spcAft>
            </a:pPr>
            <a:r>
              <a:rPr lang="en-US" sz="2000" b="1" kern="1200" dirty="0">
                <a:solidFill>
                  <a:schemeClr val="tx1"/>
                </a:solidFill>
                <a:latin typeface="+mn-lt"/>
                <a:ea typeface="+mn-ea"/>
                <a:cs typeface="+mn-cs"/>
              </a:rPr>
              <a:t>6. Handled Imbalanced Data: </a:t>
            </a:r>
            <a:endParaRPr lang="en-US" sz="2000" kern="1200" dirty="0">
              <a:solidFill>
                <a:schemeClr val="tx1"/>
              </a:solidFill>
              <a:latin typeface="+mn-lt"/>
              <a:ea typeface="+mn-ea"/>
            </a:endParaRPr>
          </a:p>
          <a:p>
            <a:pPr>
              <a:lnSpc>
                <a:spcPct val="90000"/>
              </a:lnSpc>
              <a:spcAft>
                <a:spcPts val="600"/>
              </a:spcAft>
            </a:pPr>
            <a:r>
              <a:rPr lang="en-US" sz="2000" kern="1200" dirty="0">
                <a:solidFill>
                  <a:schemeClr val="tx1"/>
                </a:solidFill>
                <a:latin typeface="+mn-lt"/>
                <a:ea typeface="+mn-ea"/>
                <a:cs typeface="+mn-cs"/>
              </a:rPr>
              <a:t>•Due to target variable imbalance, it's good to over sample the minority class .</a:t>
            </a:r>
            <a:endParaRPr lang="en-US" sz="2000" kern="1200" dirty="0">
              <a:solidFill>
                <a:schemeClr val="tx1"/>
              </a:solidFill>
              <a:latin typeface="+mn-lt"/>
              <a:ea typeface="+mn-ea"/>
            </a:endParaRPr>
          </a:p>
          <a:p>
            <a:pPr>
              <a:lnSpc>
                <a:spcPct val="90000"/>
              </a:lnSpc>
              <a:spcAft>
                <a:spcPts val="600"/>
              </a:spcAft>
            </a:pPr>
            <a:r>
              <a:rPr lang="en-US" sz="2000" kern="1200" dirty="0">
                <a:solidFill>
                  <a:schemeClr val="tx1"/>
                </a:solidFill>
                <a:latin typeface="+mn-lt"/>
                <a:ea typeface="+mn-ea"/>
                <a:cs typeface="+mn-cs"/>
              </a:rPr>
              <a:t>•Using SMOTE(Synthetic Minority Over-sampling Technique) an oversampling technique, we balance our target variable.</a:t>
            </a:r>
            <a:endParaRPr lang="en-US" sz="2000" kern="1200" dirty="0">
              <a:solidFill>
                <a:schemeClr val="tx1"/>
              </a:solidFill>
              <a:latin typeface="+mn-lt"/>
              <a:ea typeface="+mn-ea"/>
            </a:endParaRPr>
          </a:p>
          <a:p>
            <a:endParaRPr lang="en-IN" dirty="0"/>
          </a:p>
        </p:txBody>
      </p:sp>
      <p:pic>
        <p:nvPicPr>
          <p:cNvPr id="5" name="Content Placeholder 4" descr="A screenshot of a graph&#10;&#10;Description automatically generated">
            <a:extLst>
              <a:ext uri="{FF2B5EF4-FFF2-40B4-BE49-F238E27FC236}">
                <a16:creationId xmlns:a16="http://schemas.microsoft.com/office/drawing/2014/main" id="{056F53C1-F03C-1B44-C0AB-25B18076E18B}"/>
              </a:ext>
            </a:extLst>
          </p:cNvPr>
          <p:cNvPicPr>
            <a:picLocks noGrp="1" noChangeAspect="1"/>
          </p:cNvPicPr>
          <p:nvPr>
            <p:ph sz="half" idx="2"/>
          </p:nvPr>
        </p:nvPicPr>
        <p:blipFill>
          <a:blip r:embed="rId2"/>
          <a:stretch>
            <a:fillRect/>
          </a:stretch>
        </p:blipFill>
        <p:spPr>
          <a:xfrm>
            <a:off x="6593410" y="2120900"/>
            <a:ext cx="4485231" cy="3748088"/>
          </a:xfrm>
          <a:prstGeom prst="rect">
            <a:avLst/>
          </a:prstGeom>
        </p:spPr>
      </p:pic>
    </p:spTree>
    <p:extLst>
      <p:ext uri="{BB962C8B-B14F-4D97-AF65-F5344CB8AC3E}">
        <p14:creationId xmlns:p14="http://schemas.microsoft.com/office/powerpoint/2010/main" val="1192847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9873-0753-400D-A0D9-1CD47D2D2FFE}"/>
              </a:ext>
            </a:extLst>
          </p:cNvPr>
          <p:cNvSpPr>
            <a:spLocks noGrp="1"/>
          </p:cNvSpPr>
          <p:nvPr>
            <p:ph type="title"/>
          </p:nvPr>
        </p:nvSpPr>
        <p:spPr/>
        <p:txBody>
          <a:bodyPr/>
          <a:lstStyle/>
          <a:p>
            <a:pPr algn="ctr"/>
            <a:r>
              <a:rPr lang="en-US" sz="4800" b="1" i="0" u="none" strike="noStrike" cap="none" dirty="0">
                <a:solidFill>
                  <a:srgbClr val="002776"/>
                </a:solidFill>
                <a:latin typeface="Arial"/>
                <a:ea typeface="Arial"/>
                <a:cs typeface="Arial"/>
                <a:sym typeface="Arial"/>
              </a:rPr>
              <a:t>Model Building</a:t>
            </a:r>
            <a:br>
              <a:rPr lang="en-US" sz="2800" b="0" i="0" u="none" strike="noStrike" cap="none" dirty="0">
                <a:solidFill>
                  <a:srgbClr val="000000"/>
                </a:solidFill>
                <a:latin typeface="Arial"/>
                <a:ea typeface="Arial"/>
                <a:cs typeface="Arial"/>
                <a:sym typeface="Arial"/>
              </a:rPr>
            </a:br>
            <a:endParaRPr lang="en-IN" dirty="0"/>
          </a:p>
        </p:txBody>
      </p:sp>
      <p:pic>
        <p:nvPicPr>
          <p:cNvPr id="5122" name="Picture 2" descr="Statistical Modeling with Python: How-to &amp; Top Libraries - Kite Blog">
            <a:extLst>
              <a:ext uri="{FF2B5EF4-FFF2-40B4-BE49-F238E27FC236}">
                <a16:creationId xmlns:a16="http://schemas.microsoft.com/office/drawing/2014/main" id="{21E2B336-2B91-404F-A68C-AD546C4DB8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7847" y="2094435"/>
            <a:ext cx="7085585" cy="3542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21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3131D-C86D-4693-BDCA-7A9724EDCDB6}"/>
              </a:ext>
            </a:extLst>
          </p:cNvPr>
          <p:cNvSpPr>
            <a:spLocks noGrp="1"/>
          </p:cNvSpPr>
          <p:nvPr>
            <p:ph type="title"/>
          </p:nvPr>
        </p:nvSpPr>
        <p:spPr/>
        <p:txBody>
          <a:bodyPr/>
          <a:lstStyle/>
          <a:p>
            <a:r>
              <a:rPr lang="en-IN" dirty="0"/>
              <a:t>Team members</a:t>
            </a:r>
          </a:p>
        </p:txBody>
      </p:sp>
      <p:sp>
        <p:nvSpPr>
          <p:cNvPr id="3" name="Content Placeholder 2">
            <a:extLst>
              <a:ext uri="{FF2B5EF4-FFF2-40B4-BE49-F238E27FC236}">
                <a16:creationId xmlns:a16="http://schemas.microsoft.com/office/drawing/2014/main" id="{025D8090-094C-4C1E-B2EB-C39384594BAB}"/>
              </a:ext>
            </a:extLst>
          </p:cNvPr>
          <p:cNvSpPr>
            <a:spLocks noGrp="1"/>
          </p:cNvSpPr>
          <p:nvPr>
            <p:ph idx="1"/>
          </p:nvPr>
        </p:nvSpPr>
        <p:spPr/>
        <p:txBody>
          <a:bodyPr>
            <a:normAutofit lnSpcReduction="10000"/>
          </a:bodyPr>
          <a:lstStyle/>
          <a:p>
            <a:r>
              <a:rPr lang="en-IN" sz="2400" dirty="0"/>
              <a:t>- Rasula Prashanth</a:t>
            </a:r>
          </a:p>
          <a:p>
            <a:r>
              <a:rPr lang="en-IN" sz="2400" dirty="0"/>
              <a:t>-</a:t>
            </a:r>
            <a:r>
              <a:rPr lang="en-US" sz="2400" dirty="0" err="1">
                <a:solidFill>
                  <a:schemeClr val="tx1">
                    <a:lumMod val="85000"/>
                  </a:schemeClr>
                </a:solidFill>
              </a:rPr>
              <a:t>Chandaka</a:t>
            </a:r>
            <a:r>
              <a:rPr lang="en-US" sz="2400" dirty="0">
                <a:solidFill>
                  <a:schemeClr val="tx1">
                    <a:lumMod val="85000"/>
                  </a:schemeClr>
                </a:solidFill>
              </a:rPr>
              <a:t> Aparna</a:t>
            </a:r>
          </a:p>
          <a:p>
            <a:pPr marL="0" indent="0">
              <a:buNone/>
            </a:pPr>
            <a:r>
              <a:rPr lang="en-US" sz="2400" dirty="0">
                <a:solidFill>
                  <a:schemeClr val="tx1">
                    <a:lumMod val="85000"/>
                  </a:schemeClr>
                </a:solidFill>
              </a:rPr>
              <a:t> -Sanjana Reddy</a:t>
            </a:r>
          </a:p>
          <a:p>
            <a:pPr>
              <a:buFontTx/>
              <a:buChar char="-"/>
            </a:pPr>
            <a:r>
              <a:rPr lang="en-IN" sz="2400" dirty="0"/>
              <a:t>-OMKAR SUNILDATT FAN                                                                                </a:t>
            </a:r>
          </a:p>
          <a:p>
            <a:pPr>
              <a:buFontTx/>
              <a:buChar char="-"/>
            </a:pPr>
            <a:r>
              <a:rPr lang="en-IN" sz="2400" dirty="0"/>
              <a:t>Pratik Madan </a:t>
            </a:r>
            <a:r>
              <a:rPr lang="en-IN" sz="2400" dirty="0" err="1"/>
              <a:t>Wakchaure</a:t>
            </a:r>
            <a:r>
              <a:rPr lang="en-IN" sz="2400" dirty="0"/>
              <a:t>                                                                               ----------</a:t>
            </a:r>
            <a:r>
              <a:rPr lang="en-IN" sz="2400" dirty="0" err="1"/>
              <a:t>Sydugari</a:t>
            </a:r>
            <a:r>
              <a:rPr lang="en-IN" sz="2400" dirty="0"/>
              <a:t> Aravindh Goud</a:t>
            </a:r>
          </a:p>
          <a:p>
            <a:pPr marL="0" indent="0">
              <a:buNone/>
            </a:pPr>
            <a:r>
              <a:rPr lang="en-IN" sz="2400" dirty="0"/>
              <a:t>-</a:t>
            </a:r>
            <a:r>
              <a:rPr lang="en-IN" sz="2400" dirty="0" err="1"/>
              <a:t>Sravya</a:t>
            </a:r>
            <a:r>
              <a:rPr lang="en-IN" sz="2400" dirty="0"/>
              <a:t> Bhosle</a:t>
            </a:r>
          </a:p>
          <a:p>
            <a:endParaRPr lang="en-IN" sz="2400" dirty="0"/>
          </a:p>
        </p:txBody>
      </p:sp>
      <p:sp>
        <p:nvSpPr>
          <p:cNvPr id="4" name="Rectangle 1">
            <a:extLst>
              <a:ext uri="{FF2B5EF4-FFF2-40B4-BE49-F238E27FC236}">
                <a16:creationId xmlns:a16="http://schemas.microsoft.com/office/drawing/2014/main" id="{A7237293-F317-47BC-9C06-6F49F1A33CF1}"/>
              </a:ext>
            </a:extLst>
          </p:cNvPr>
          <p:cNvSpPr>
            <a:spLocks noChangeArrowheads="1"/>
          </p:cNvSpPr>
          <p:nvPr/>
        </p:nvSpPr>
        <p:spPr bwMode="auto">
          <a:xfrm>
            <a:off x="254000" y="254000"/>
            <a:ext cx="2286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sravya bhosle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11:38 PM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MR. OMKAR SUNILDATT FAND. Mr. Pratik Madan Wakchaure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Mr. Sydugari Aravindh Goud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E1B7CB6F-B4F3-4020-B446-F4FE5329F854}"/>
              </a:ext>
            </a:extLst>
          </p:cNvPr>
          <p:cNvSpPr>
            <a:spLocks noChangeArrowheads="1"/>
          </p:cNvSpPr>
          <p:nvPr/>
        </p:nvSpPr>
        <p:spPr bwMode="auto">
          <a:xfrm>
            <a:off x="254000" y="254000"/>
            <a:ext cx="63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Send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Checking who can access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2D994D85-880A-46B3-BBFA-05496C6BD895}"/>
              </a:ext>
            </a:extLst>
          </p:cNvPr>
          <p:cNvSpPr>
            <a:spLocks noChangeArrowheads="1"/>
          </p:cNvSpPr>
          <p:nvPr/>
        </p:nvSpPr>
        <p:spPr bwMode="auto">
          <a:xfrm>
            <a:off x="254000" y="254000"/>
            <a:ext cx="20955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endParaRPr lang="en-IN"/>
          </a:p>
        </p:txBody>
      </p:sp>
      <p:sp>
        <p:nvSpPr>
          <p:cNvPr id="8" name="Rectangle 5">
            <a:extLst>
              <a:ext uri="{FF2B5EF4-FFF2-40B4-BE49-F238E27FC236}">
                <a16:creationId xmlns:a16="http://schemas.microsoft.com/office/drawing/2014/main" id="{86FAA802-0A13-4D5E-842F-82425615F8B8}"/>
              </a:ext>
            </a:extLst>
          </p:cNvPr>
          <p:cNvSpPr>
            <a:spLocks noChangeArrowheads="1"/>
          </p:cNvSpPr>
          <p:nvPr/>
        </p:nvSpPr>
        <p:spPr bwMode="auto">
          <a:xfrm>
            <a:off x="254000" y="254000"/>
            <a:ext cx="20955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FFFF"/>
                </a:solidFill>
                <a:effectLst/>
                <a:latin typeface="Google Sans"/>
              </a:rPr>
              <a:t>11:39PM</a:t>
            </a:r>
            <a:endParaRPr kumimoji="0" lang="en-US" altLang="en-US" sz="900" b="0" i="0" u="none" strike="noStrike" cap="none" normalizeH="0" baseline="0">
              <a:ln>
                <a:noFill/>
              </a:ln>
              <a:solidFill>
                <a:srgbClr val="FFFFFF"/>
              </a:solidFill>
              <a:effectLst/>
              <a:latin typeface="Roboto" panose="02000000000000000000"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FFFF"/>
                </a:solidFill>
                <a:effectLst/>
                <a:latin typeface="Google Sans"/>
              </a:rPr>
              <a:t>fwn-whmm-gbh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BB0E8C79-7DE7-4D13-AB0F-09745D3E5B98}"/>
              </a:ext>
            </a:extLst>
          </p:cNvPr>
          <p:cNvSpPr>
            <a:spLocks noChangeArrowheads="1"/>
          </p:cNvSpPr>
          <p:nvPr/>
        </p:nvSpPr>
        <p:spPr bwMode="auto">
          <a:xfrm>
            <a:off x="254000" y="254000"/>
            <a:ext cx="2286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sravya bhosle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11:38 PM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MR. OMKAR SUNILDATT FAND. Mr. Pratik Madan Wakchaure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Mr. Sydugari Aravindh Goud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63D85C94-73FC-489A-9FE2-BDD8ED06D82B}"/>
              </a:ext>
            </a:extLst>
          </p:cNvPr>
          <p:cNvSpPr>
            <a:spLocks noChangeArrowheads="1"/>
          </p:cNvSpPr>
          <p:nvPr/>
        </p:nvSpPr>
        <p:spPr bwMode="auto">
          <a:xfrm>
            <a:off x="254000" y="254000"/>
            <a:ext cx="63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Send message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Roboto" panose="02000000000000000000" pitchFamily="2" charset="0"/>
              </a:rPr>
              <a:t>Checking who can access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15146718-64C7-4CD4-A59C-514462F54842}"/>
              </a:ext>
            </a:extLst>
          </p:cNvPr>
          <p:cNvSpPr>
            <a:spLocks noChangeArrowheads="1"/>
          </p:cNvSpPr>
          <p:nvPr/>
        </p:nvSpPr>
        <p:spPr bwMode="auto">
          <a:xfrm>
            <a:off x="254000" y="254000"/>
            <a:ext cx="20955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endParaRPr lang="en-IN"/>
          </a:p>
        </p:txBody>
      </p:sp>
      <p:sp>
        <p:nvSpPr>
          <p:cNvPr id="13" name="Rectangle 10">
            <a:extLst>
              <a:ext uri="{FF2B5EF4-FFF2-40B4-BE49-F238E27FC236}">
                <a16:creationId xmlns:a16="http://schemas.microsoft.com/office/drawing/2014/main" id="{50F04AFF-A00F-45D0-936F-A8E892DDBD0D}"/>
              </a:ext>
            </a:extLst>
          </p:cNvPr>
          <p:cNvSpPr>
            <a:spLocks noChangeArrowheads="1"/>
          </p:cNvSpPr>
          <p:nvPr/>
        </p:nvSpPr>
        <p:spPr bwMode="auto">
          <a:xfrm>
            <a:off x="254000" y="254000"/>
            <a:ext cx="20955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FFFF"/>
                </a:solidFill>
                <a:effectLst/>
                <a:latin typeface="Google Sans"/>
              </a:rPr>
              <a:t>11:39PM</a:t>
            </a:r>
            <a:endParaRPr kumimoji="0" lang="en-US" altLang="en-US" sz="900" b="0" i="0" u="none" strike="noStrike" cap="none" normalizeH="0" baseline="0">
              <a:ln>
                <a:noFill/>
              </a:ln>
              <a:solidFill>
                <a:srgbClr val="FFFFFF"/>
              </a:solidFill>
              <a:effectLst/>
              <a:latin typeface="Roboto" panose="02000000000000000000"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FFFF"/>
                </a:solidFill>
                <a:effectLst/>
                <a:latin typeface="Google Sans"/>
              </a:rPr>
              <a:t>fwn-whmm-gbh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ontrols>
      <mc:AlternateContent xmlns:mc="http://schemas.openxmlformats.org/markup-compatibility/2006">
        <mc:Choice xmlns:v="urn:schemas-microsoft-com:vml" Requires="v">
          <p:control spid="6173" name="HTMLTextArea1" r:id="rId2" imgW="2598480" imgH="442080"/>
        </mc:Choice>
        <mc:Fallback>
          <p:control name="HTMLTextArea1" r:id="rId2" imgW="2598480" imgH="442080">
            <p:pic>
              <p:nvPicPr>
                <p:cNvPr id="5" name="HTMLTextArea1">
                  <a:extLst>
                    <a:ext uri="{FF2B5EF4-FFF2-40B4-BE49-F238E27FC236}">
                      <a16:creationId xmlns:a16="http://schemas.microsoft.com/office/drawing/2014/main" id="{1C2F8056-16A7-4D33-BB64-218020189FC6}"/>
                    </a:ext>
                  </a:extLst>
                </p:cNvPr>
                <p:cNvPicPr preferRelativeResize="0">
                  <a:picLocks noChangeArrowheads="1" noChangeShapeType="1"/>
                </p:cNvPicPr>
                <p:nvPr/>
              </p:nvPicPr>
              <p:blipFill>
                <a:blip r:embed="rId5"/>
                <a:srcRect/>
                <a:stretch>
                  <a:fillRect/>
                </a:stretch>
              </p:blipFill>
              <p:spPr bwMode="auto">
                <a:xfrm>
                  <a:off x="152400" y="152400"/>
                  <a:ext cx="2600325" cy="4397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6174" name="HTMLTextArea2" r:id="rId3" imgW="2598480" imgH="442080"/>
        </mc:Choice>
        <mc:Fallback>
          <p:control name="HTMLTextArea2" r:id="rId3" imgW="2598480" imgH="442080">
            <p:pic>
              <p:nvPicPr>
                <p:cNvPr id="10" name="HTMLTextArea2">
                  <a:extLst>
                    <a:ext uri="{FF2B5EF4-FFF2-40B4-BE49-F238E27FC236}">
                      <a16:creationId xmlns:a16="http://schemas.microsoft.com/office/drawing/2014/main" id="{91DFA5DA-3689-4AE8-894B-AF2B320AE16B}"/>
                    </a:ext>
                  </a:extLst>
                </p:cNvPr>
                <p:cNvPicPr preferRelativeResize="0">
                  <a:picLocks noChangeArrowheads="1" noChangeShapeType="1"/>
                </p:cNvPicPr>
                <p:nvPr/>
              </p:nvPicPr>
              <p:blipFill>
                <a:blip r:embed="rId5"/>
                <a:srcRect/>
                <a:stretch>
                  <a:fillRect/>
                </a:stretch>
              </p:blipFill>
              <p:spPr bwMode="auto">
                <a:xfrm>
                  <a:off x="152400" y="152400"/>
                  <a:ext cx="2600325" cy="439738"/>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862953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091B-25D1-4EB4-8EF1-D340669ED90E}"/>
              </a:ext>
            </a:extLst>
          </p:cNvPr>
          <p:cNvSpPr>
            <a:spLocks noGrp="1"/>
          </p:cNvSpPr>
          <p:nvPr>
            <p:ph type="title"/>
          </p:nvPr>
        </p:nvSpPr>
        <p:spPr/>
        <p:txBody>
          <a:bodyPr/>
          <a:lstStyle/>
          <a:p>
            <a:r>
              <a:rPr lang="en-US" sz="4800" b="1" i="0" u="none" strike="noStrike" cap="none" dirty="0">
                <a:solidFill>
                  <a:schemeClr val="accent5">
                    <a:lumMod val="75000"/>
                  </a:schemeClr>
                </a:solidFill>
                <a:latin typeface="Arial"/>
                <a:ea typeface="Arial"/>
                <a:cs typeface="Arial"/>
                <a:sym typeface="Arial"/>
              </a:rPr>
              <a:t>Model Used: </a:t>
            </a:r>
            <a:br>
              <a:rPr lang="en-US" sz="4800" b="1" i="0" u="none" strike="noStrike" cap="none" dirty="0">
                <a:solidFill>
                  <a:schemeClr val="accent5">
                    <a:lumMod val="75000"/>
                  </a:schemeClr>
                </a:solidFill>
                <a:latin typeface="Arial"/>
                <a:ea typeface="Arial"/>
                <a:cs typeface="Arial"/>
                <a:sym typeface="Arial"/>
              </a:rPr>
            </a:br>
            <a:endParaRPr lang="en-IN" dirty="0"/>
          </a:p>
        </p:txBody>
      </p:sp>
      <p:sp>
        <p:nvSpPr>
          <p:cNvPr id="3" name="Content Placeholder 2">
            <a:extLst>
              <a:ext uri="{FF2B5EF4-FFF2-40B4-BE49-F238E27FC236}">
                <a16:creationId xmlns:a16="http://schemas.microsoft.com/office/drawing/2014/main" id="{73A8F51A-3EB8-4853-B3A9-5F84CAF11570}"/>
              </a:ext>
            </a:extLst>
          </p:cNvPr>
          <p:cNvSpPr>
            <a:spLocks noGrp="1"/>
          </p:cNvSpPr>
          <p:nvPr>
            <p:ph idx="1"/>
          </p:nvPr>
        </p:nvSpPr>
        <p:spPr>
          <a:xfrm>
            <a:off x="1097280" y="1737361"/>
            <a:ext cx="10058400" cy="4131732"/>
          </a:xfrm>
        </p:spPr>
        <p:txBody>
          <a:bodyPr>
            <a:noAutofit/>
          </a:bodyPr>
          <a:lstStyle/>
          <a:p>
            <a:pPr marL="457200" indent="-457200">
              <a:lnSpc>
                <a:spcPct val="150000"/>
              </a:lnSpc>
              <a:buFont typeface="+mj-lt"/>
              <a:buAutoNum type="arabicPeriod"/>
            </a:pPr>
            <a:r>
              <a:rPr lang="en-US" sz="1100" b="1" dirty="0">
                <a:latin typeface="+mj-lt"/>
              </a:rPr>
              <a:t>Logistic regression without hyperparameters</a:t>
            </a:r>
          </a:p>
          <a:p>
            <a:pPr marL="457200" indent="-457200">
              <a:lnSpc>
                <a:spcPct val="150000"/>
              </a:lnSpc>
              <a:buFont typeface="+mj-lt"/>
              <a:buAutoNum type="arabicPeriod"/>
            </a:pPr>
            <a:r>
              <a:rPr lang="en-US" sz="1100" b="1" dirty="0">
                <a:latin typeface="+mj-lt"/>
              </a:rPr>
              <a:t>Logistic regression with hyperparameters</a:t>
            </a:r>
          </a:p>
          <a:p>
            <a:pPr marL="457200" indent="-457200">
              <a:lnSpc>
                <a:spcPct val="150000"/>
              </a:lnSpc>
              <a:buFont typeface="+mj-lt"/>
              <a:buAutoNum type="arabicPeriod"/>
            </a:pPr>
            <a:r>
              <a:rPr lang="en-US" sz="1100" b="1" dirty="0">
                <a:latin typeface="+mj-lt"/>
              </a:rPr>
              <a:t>Decision Tree using 'entropy criterion’</a:t>
            </a:r>
          </a:p>
          <a:p>
            <a:pPr marL="457200" indent="-457200">
              <a:lnSpc>
                <a:spcPct val="150000"/>
              </a:lnSpc>
              <a:buFont typeface="+mj-lt"/>
              <a:buAutoNum type="arabicPeriod"/>
            </a:pPr>
            <a:r>
              <a:rPr lang="en-US" sz="1100" b="1" dirty="0">
                <a:latin typeface="+mj-lt"/>
              </a:rPr>
              <a:t>Decision Tree using ‘</a:t>
            </a:r>
            <a:r>
              <a:rPr lang="en-US" sz="1100" b="1" dirty="0" err="1">
                <a:latin typeface="+mj-lt"/>
              </a:rPr>
              <a:t>gini</a:t>
            </a:r>
            <a:r>
              <a:rPr lang="en-US" sz="1100" b="1" dirty="0">
                <a:latin typeface="+mj-lt"/>
              </a:rPr>
              <a:t> impurity criterion'</a:t>
            </a:r>
          </a:p>
          <a:p>
            <a:pPr marL="457200" indent="-457200">
              <a:lnSpc>
                <a:spcPct val="150000"/>
              </a:lnSpc>
              <a:buFont typeface="+mj-lt"/>
              <a:buAutoNum type="arabicPeriod"/>
            </a:pPr>
            <a:r>
              <a:rPr lang="en-US" sz="1100" b="1" dirty="0">
                <a:latin typeface="+mj-lt"/>
              </a:rPr>
              <a:t>Random Forest with default parameters</a:t>
            </a:r>
          </a:p>
          <a:p>
            <a:pPr marL="457200" indent="-457200">
              <a:lnSpc>
                <a:spcPct val="150000"/>
              </a:lnSpc>
              <a:buFont typeface="+mj-lt"/>
              <a:buAutoNum type="arabicPeriod"/>
            </a:pPr>
            <a:r>
              <a:rPr lang="en-US" sz="1100" b="1" dirty="0">
                <a:latin typeface="+mj-lt"/>
              </a:rPr>
              <a:t>Random forest With </a:t>
            </a:r>
            <a:r>
              <a:rPr lang="en-US" sz="1100" b="1" dirty="0" err="1">
                <a:latin typeface="+mj-lt"/>
              </a:rPr>
              <a:t>RandomizedSearchCV</a:t>
            </a:r>
            <a:endParaRPr lang="en-US" sz="1100" b="1" dirty="0">
              <a:latin typeface="+mj-lt"/>
            </a:endParaRPr>
          </a:p>
          <a:p>
            <a:pPr marL="457200" indent="-457200">
              <a:lnSpc>
                <a:spcPct val="150000"/>
              </a:lnSpc>
              <a:buFont typeface="+mj-lt"/>
              <a:buAutoNum type="arabicPeriod"/>
            </a:pPr>
            <a:r>
              <a:rPr lang="en-US" sz="1100" b="1" dirty="0">
                <a:latin typeface="+mj-lt"/>
              </a:rPr>
              <a:t>KNN</a:t>
            </a:r>
          </a:p>
          <a:p>
            <a:pPr marL="457200" indent="-457200">
              <a:lnSpc>
                <a:spcPct val="150000"/>
              </a:lnSpc>
              <a:buFont typeface="+mj-lt"/>
              <a:buAutoNum type="arabicPeriod"/>
            </a:pPr>
            <a:r>
              <a:rPr lang="en-US" sz="1100" b="1" dirty="0">
                <a:latin typeface="+mj-lt"/>
              </a:rPr>
              <a:t>KNN with </a:t>
            </a:r>
            <a:r>
              <a:rPr lang="en-US" sz="1100" b="1" dirty="0" err="1">
                <a:latin typeface="+mj-lt"/>
              </a:rPr>
              <a:t>GridSearchCV</a:t>
            </a:r>
            <a:endParaRPr lang="en-US" sz="1100" b="1" dirty="0">
              <a:latin typeface="+mj-lt"/>
            </a:endParaRPr>
          </a:p>
          <a:p>
            <a:pPr marL="457200" indent="-457200">
              <a:lnSpc>
                <a:spcPct val="150000"/>
              </a:lnSpc>
              <a:buFont typeface="+mj-lt"/>
              <a:buAutoNum type="arabicPeriod"/>
            </a:pPr>
            <a:r>
              <a:rPr lang="en-US" sz="1100" b="1" dirty="0" err="1">
                <a:latin typeface="+mj-lt"/>
              </a:rPr>
              <a:t>Navie</a:t>
            </a:r>
            <a:r>
              <a:rPr lang="en-US" sz="1100" b="1" dirty="0">
                <a:latin typeface="+mj-lt"/>
              </a:rPr>
              <a:t> Bayes</a:t>
            </a:r>
          </a:p>
          <a:p>
            <a:pPr marL="457200" indent="-457200">
              <a:lnSpc>
                <a:spcPct val="150000"/>
              </a:lnSpc>
              <a:buFont typeface="+mj-lt"/>
              <a:buAutoNum type="arabicPeriod"/>
            </a:pPr>
            <a:r>
              <a:rPr lang="en-US" sz="1100" b="1" dirty="0" err="1">
                <a:latin typeface="+mj-lt"/>
              </a:rPr>
              <a:t>XGBoost</a:t>
            </a:r>
            <a:r>
              <a:rPr lang="en-US" sz="1100" b="1" dirty="0">
                <a:latin typeface="+mj-lt"/>
              </a:rPr>
              <a:t> With </a:t>
            </a:r>
            <a:r>
              <a:rPr lang="en-US" sz="1100" b="1" dirty="0" err="1">
                <a:latin typeface="+mj-lt"/>
              </a:rPr>
              <a:t>RandomizedSearchCV</a:t>
            </a:r>
            <a:endParaRPr lang="en-US" sz="1100" b="1" dirty="0">
              <a:latin typeface="+mj-lt"/>
            </a:endParaRPr>
          </a:p>
          <a:p>
            <a:pPr marL="457200" indent="-457200">
              <a:lnSpc>
                <a:spcPct val="150000"/>
              </a:lnSpc>
              <a:buFont typeface="+mj-lt"/>
              <a:buAutoNum type="arabicPeriod"/>
            </a:pPr>
            <a:r>
              <a:rPr lang="en-US" sz="1100" b="1" dirty="0">
                <a:latin typeface="+mj-lt"/>
              </a:rPr>
              <a:t>Support Vector Machine</a:t>
            </a:r>
          </a:p>
          <a:p>
            <a:endParaRPr lang="en-IN" sz="1100" dirty="0"/>
          </a:p>
        </p:txBody>
      </p:sp>
    </p:spTree>
    <p:extLst>
      <p:ext uri="{BB962C8B-B14F-4D97-AF65-F5344CB8AC3E}">
        <p14:creationId xmlns:p14="http://schemas.microsoft.com/office/powerpoint/2010/main" val="865419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36DDB-B7C6-4040-A13D-36F0340C8913}"/>
              </a:ext>
            </a:extLst>
          </p:cNvPr>
          <p:cNvSpPr>
            <a:spLocks noGrp="1"/>
          </p:cNvSpPr>
          <p:nvPr>
            <p:ph type="title"/>
          </p:nvPr>
        </p:nvSpPr>
        <p:spPr/>
        <p:txBody>
          <a:bodyPr>
            <a:normAutofit fontScale="90000"/>
          </a:bodyPr>
          <a:lstStyle/>
          <a:p>
            <a:r>
              <a:rPr lang="en-US" sz="4800" b="1" dirty="0">
                <a:solidFill>
                  <a:srgbClr val="193374"/>
                </a:solidFill>
              </a:rPr>
              <a:t>Model result for 70:30 ratio of dataset</a:t>
            </a:r>
            <a:r>
              <a:rPr lang="en-US" sz="4800" dirty="0">
                <a:solidFill>
                  <a:srgbClr val="193374"/>
                </a:solidFill>
              </a:rPr>
              <a:t>​</a:t>
            </a:r>
            <a:br>
              <a:rPr lang="en-US" dirty="0"/>
            </a:br>
            <a:endParaRPr lang="en-IN" dirty="0"/>
          </a:p>
        </p:txBody>
      </p:sp>
      <p:pic>
        <p:nvPicPr>
          <p:cNvPr id="4" name="table">
            <a:extLst>
              <a:ext uri="{FF2B5EF4-FFF2-40B4-BE49-F238E27FC236}">
                <a16:creationId xmlns:a16="http://schemas.microsoft.com/office/drawing/2014/main" id="{76B5BC6D-9923-4BED-B217-21EF06FCA321}"/>
              </a:ext>
            </a:extLst>
          </p:cNvPr>
          <p:cNvPicPr>
            <a:picLocks noGrp="1" noChangeAspect="1"/>
          </p:cNvPicPr>
          <p:nvPr>
            <p:ph idx="1"/>
          </p:nvPr>
        </p:nvPicPr>
        <p:blipFill>
          <a:blip r:embed="rId2"/>
          <a:stretch>
            <a:fillRect/>
          </a:stretch>
        </p:blipFill>
        <p:spPr>
          <a:xfrm>
            <a:off x="3920194" y="2108200"/>
            <a:ext cx="4411937" cy="3760788"/>
          </a:xfrm>
          <a:prstGeom prst="rect">
            <a:avLst/>
          </a:prstGeom>
        </p:spPr>
      </p:pic>
    </p:spTree>
    <p:extLst>
      <p:ext uri="{BB962C8B-B14F-4D97-AF65-F5344CB8AC3E}">
        <p14:creationId xmlns:p14="http://schemas.microsoft.com/office/powerpoint/2010/main" val="2287331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8EAA5-10EC-46C9-A263-487714184C5B}"/>
              </a:ext>
            </a:extLst>
          </p:cNvPr>
          <p:cNvSpPr>
            <a:spLocks noGrp="1"/>
          </p:cNvSpPr>
          <p:nvPr>
            <p:ph type="title"/>
          </p:nvPr>
        </p:nvSpPr>
        <p:spPr/>
        <p:txBody>
          <a:bodyPr>
            <a:normAutofit fontScale="90000"/>
          </a:bodyPr>
          <a:lstStyle/>
          <a:p>
            <a:r>
              <a:rPr lang="en-US" sz="4800" b="1" dirty="0">
                <a:solidFill>
                  <a:srgbClr val="193374"/>
                </a:solidFill>
              </a:rPr>
              <a:t>Model result for 80:20 ratio of dataset</a:t>
            </a:r>
            <a:r>
              <a:rPr lang="en-US" sz="4800" dirty="0">
                <a:solidFill>
                  <a:srgbClr val="193374"/>
                </a:solidFill>
              </a:rPr>
              <a:t>​</a:t>
            </a:r>
            <a:br>
              <a:rPr lang="en-US" dirty="0"/>
            </a:br>
            <a:endParaRPr lang="en-IN" dirty="0"/>
          </a:p>
        </p:txBody>
      </p:sp>
      <p:pic>
        <p:nvPicPr>
          <p:cNvPr id="4" name="table">
            <a:extLst>
              <a:ext uri="{FF2B5EF4-FFF2-40B4-BE49-F238E27FC236}">
                <a16:creationId xmlns:a16="http://schemas.microsoft.com/office/drawing/2014/main" id="{9483D54C-B686-4E27-803F-DA61F375FDB2}"/>
              </a:ext>
            </a:extLst>
          </p:cNvPr>
          <p:cNvPicPr>
            <a:picLocks noGrp="1" noChangeAspect="1"/>
          </p:cNvPicPr>
          <p:nvPr>
            <p:ph idx="1"/>
          </p:nvPr>
        </p:nvPicPr>
        <p:blipFill>
          <a:blip r:embed="rId2"/>
          <a:stretch>
            <a:fillRect/>
          </a:stretch>
        </p:blipFill>
        <p:spPr>
          <a:xfrm>
            <a:off x="3499637" y="2108200"/>
            <a:ext cx="5253051" cy="3760788"/>
          </a:xfrm>
          <a:prstGeom prst="rect">
            <a:avLst/>
          </a:prstGeom>
        </p:spPr>
      </p:pic>
    </p:spTree>
    <p:extLst>
      <p:ext uri="{BB962C8B-B14F-4D97-AF65-F5344CB8AC3E}">
        <p14:creationId xmlns:p14="http://schemas.microsoft.com/office/powerpoint/2010/main" val="618360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AF12-AFAB-48F5-8A47-BAFA2623236F}"/>
              </a:ext>
            </a:extLst>
          </p:cNvPr>
          <p:cNvSpPr>
            <a:spLocks noGrp="1"/>
          </p:cNvSpPr>
          <p:nvPr>
            <p:ph type="title"/>
          </p:nvPr>
        </p:nvSpPr>
        <p:spPr/>
        <p:txBody>
          <a:bodyPr>
            <a:normAutofit fontScale="90000"/>
          </a:bodyPr>
          <a:lstStyle/>
          <a:p>
            <a:r>
              <a:rPr lang="en-US" sz="4800" b="1" dirty="0">
                <a:solidFill>
                  <a:srgbClr val="193374"/>
                </a:solidFill>
              </a:rPr>
              <a:t>MODEL EVALUATION USING ROC-AUC PLOT</a:t>
            </a:r>
            <a:br>
              <a:rPr lang="en-US" sz="4800" dirty="0">
                <a:solidFill>
                  <a:srgbClr val="193374"/>
                </a:solidFill>
              </a:rPr>
            </a:br>
            <a:endParaRPr lang="en-IN" dirty="0"/>
          </a:p>
        </p:txBody>
      </p:sp>
      <p:pic>
        <p:nvPicPr>
          <p:cNvPr id="5" name="Content Placeholder 4" descr="A graph of a tree&#10;&#10;Description automatically generated">
            <a:extLst>
              <a:ext uri="{FF2B5EF4-FFF2-40B4-BE49-F238E27FC236}">
                <a16:creationId xmlns:a16="http://schemas.microsoft.com/office/drawing/2014/main" id="{E96755F9-9878-7DF6-0F41-DE19EB37953B}"/>
              </a:ext>
            </a:extLst>
          </p:cNvPr>
          <p:cNvPicPr>
            <a:picLocks noGrp="1" noChangeAspect="1"/>
          </p:cNvPicPr>
          <p:nvPr>
            <p:ph sz="half" idx="1"/>
          </p:nvPr>
        </p:nvPicPr>
        <p:blipFill>
          <a:blip r:embed="rId2"/>
          <a:stretch>
            <a:fillRect/>
          </a:stretch>
        </p:blipFill>
        <p:spPr>
          <a:xfrm>
            <a:off x="1096963" y="2141294"/>
            <a:ext cx="4640262" cy="3707299"/>
          </a:xfrm>
          <a:prstGeom prst="rect">
            <a:avLst/>
          </a:prstGeom>
        </p:spPr>
      </p:pic>
      <p:pic>
        <p:nvPicPr>
          <p:cNvPr id="6" name="Content Placeholder 5" descr="A graph of a line&#10;&#10;Description automatically generated">
            <a:extLst>
              <a:ext uri="{FF2B5EF4-FFF2-40B4-BE49-F238E27FC236}">
                <a16:creationId xmlns:a16="http://schemas.microsoft.com/office/drawing/2014/main" id="{6A39131B-DDC3-CC94-8F4C-F92CAC8AE298}"/>
              </a:ext>
            </a:extLst>
          </p:cNvPr>
          <p:cNvPicPr>
            <a:picLocks noGrp="1" noChangeAspect="1"/>
          </p:cNvPicPr>
          <p:nvPr>
            <p:ph sz="half" idx="2"/>
          </p:nvPr>
        </p:nvPicPr>
        <p:blipFill>
          <a:blip r:embed="rId3"/>
          <a:stretch>
            <a:fillRect/>
          </a:stretch>
        </p:blipFill>
        <p:spPr>
          <a:xfrm>
            <a:off x="6516688" y="2141928"/>
            <a:ext cx="4638675" cy="3706031"/>
          </a:xfrm>
          <a:prstGeom prst="rect">
            <a:avLst/>
          </a:prstGeom>
        </p:spPr>
      </p:pic>
    </p:spTree>
    <p:extLst>
      <p:ext uri="{BB962C8B-B14F-4D97-AF65-F5344CB8AC3E}">
        <p14:creationId xmlns:p14="http://schemas.microsoft.com/office/powerpoint/2010/main" val="1095048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63F9-8D06-456B-9576-59A36FBE2C62}"/>
              </a:ext>
            </a:extLst>
          </p:cNvPr>
          <p:cNvSpPr>
            <a:spLocks noGrp="1"/>
          </p:cNvSpPr>
          <p:nvPr>
            <p:ph type="title"/>
          </p:nvPr>
        </p:nvSpPr>
        <p:spPr/>
        <p:txBody>
          <a:bodyPr/>
          <a:lstStyle/>
          <a:p>
            <a:r>
              <a:rPr lang="en-US" sz="4800" b="1" i="0" u="none" strike="noStrike" cap="none" dirty="0">
                <a:solidFill>
                  <a:srgbClr val="002776"/>
                </a:solidFill>
                <a:latin typeface="Arial"/>
                <a:ea typeface="Arial"/>
                <a:cs typeface="Arial"/>
                <a:sym typeface="Arial"/>
              </a:rPr>
              <a:t>Model Results</a:t>
            </a:r>
            <a:br>
              <a:rPr lang="en-US" sz="4800" b="0" i="0" u="none" strike="noStrike" cap="none" dirty="0">
                <a:solidFill>
                  <a:srgbClr val="000000"/>
                </a:solidFill>
                <a:latin typeface="Arial"/>
                <a:ea typeface="Arial"/>
                <a:cs typeface="Arial"/>
                <a:sym typeface="Arial"/>
              </a:rPr>
            </a:br>
            <a:endParaRPr lang="en-IN" dirty="0"/>
          </a:p>
        </p:txBody>
      </p:sp>
      <p:sp>
        <p:nvSpPr>
          <p:cNvPr id="3" name="Content Placeholder 2">
            <a:extLst>
              <a:ext uri="{FF2B5EF4-FFF2-40B4-BE49-F238E27FC236}">
                <a16:creationId xmlns:a16="http://schemas.microsoft.com/office/drawing/2014/main" id="{390231F5-E3E9-46AE-A134-74B2DBC01DDC}"/>
              </a:ext>
            </a:extLst>
          </p:cNvPr>
          <p:cNvSpPr>
            <a:spLocks noGrp="1"/>
          </p:cNvSpPr>
          <p:nvPr>
            <p:ph idx="1"/>
          </p:nvPr>
        </p:nvSpPr>
        <p:spPr/>
        <p:txBody>
          <a:bodyPr/>
          <a:lstStyle/>
          <a:p>
            <a:pPr marL="285750" indent="-285750">
              <a:lnSpc>
                <a:spcPct val="150000"/>
              </a:lnSpc>
              <a:buSzPts val="1800"/>
              <a:buChar char="•"/>
            </a:pPr>
            <a:r>
              <a:rPr lang="en-US" sz="2000" dirty="0">
                <a:solidFill>
                  <a:schemeClr val="dk1"/>
                </a:solidFill>
                <a:latin typeface="Calibri"/>
              </a:rPr>
              <a:t>For final model, we are using RANDOM FOREST MODEL.</a:t>
            </a:r>
          </a:p>
          <a:p>
            <a:pPr marL="285750" indent="-285750">
              <a:lnSpc>
                <a:spcPct val="150000"/>
              </a:lnSpc>
              <a:buChar char="•"/>
            </a:pPr>
            <a:r>
              <a:rPr lang="en-US" sz="2000" dirty="0">
                <a:solidFill>
                  <a:schemeClr val="dk1"/>
                </a:solidFill>
                <a:latin typeface="Calibri"/>
              </a:rPr>
              <a:t>We have deployed our model using Random Forest model.</a:t>
            </a:r>
          </a:p>
          <a:p>
            <a:pPr marL="285750" indent="-285750">
              <a:lnSpc>
                <a:spcPct val="150000"/>
              </a:lnSpc>
              <a:buChar char="•"/>
            </a:pPr>
            <a:r>
              <a:rPr lang="en-US" sz="2000" dirty="0">
                <a:solidFill>
                  <a:schemeClr val="dk1"/>
                </a:solidFill>
                <a:latin typeface="Calibri"/>
              </a:rPr>
              <a:t>It is giving Accuracy of </a:t>
            </a:r>
            <a:r>
              <a:rPr lang="en-US" sz="2000" b="1" dirty="0">
                <a:solidFill>
                  <a:schemeClr val="dk1"/>
                </a:solidFill>
                <a:latin typeface="Calibri"/>
              </a:rPr>
              <a:t>95%</a:t>
            </a:r>
            <a:r>
              <a:rPr lang="en-US" sz="2000" dirty="0">
                <a:solidFill>
                  <a:schemeClr val="dk1"/>
                </a:solidFill>
                <a:latin typeface="Calibri"/>
              </a:rPr>
              <a:t>.</a:t>
            </a:r>
          </a:p>
          <a:p>
            <a:pPr marL="285750" indent="-285750">
              <a:lnSpc>
                <a:spcPct val="150000"/>
              </a:lnSpc>
              <a:buChar char="•"/>
            </a:pPr>
            <a:r>
              <a:rPr lang="en-US" sz="2000" dirty="0">
                <a:solidFill>
                  <a:schemeClr val="dk1"/>
                </a:solidFill>
                <a:latin typeface="Calibri"/>
              </a:rPr>
              <a:t>We have use </a:t>
            </a:r>
            <a:r>
              <a:rPr lang="en-US" sz="2000" b="1" dirty="0">
                <a:solidFill>
                  <a:schemeClr val="dk1"/>
                </a:solidFill>
                <a:latin typeface="Calibri"/>
              </a:rPr>
              <a:t>STREAMLIT </a:t>
            </a:r>
            <a:r>
              <a:rPr lang="en-US" sz="2000" dirty="0">
                <a:solidFill>
                  <a:schemeClr val="dk1"/>
                </a:solidFill>
                <a:latin typeface="Calibri"/>
              </a:rPr>
              <a:t>for deployment.</a:t>
            </a:r>
          </a:p>
          <a:p>
            <a:pPr marL="285750" indent="-285750">
              <a:lnSpc>
                <a:spcPct val="150000"/>
              </a:lnSpc>
              <a:buChar char="•"/>
            </a:pPr>
            <a:r>
              <a:rPr lang="en-US" sz="2000" dirty="0">
                <a:solidFill>
                  <a:schemeClr val="dk1"/>
                </a:solidFill>
                <a:latin typeface="Calibri"/>
              </a:rPr>
              <a:t>We are taking customer information as input.</a:t>
            </a:r>
          </a:p>
          <a:p>
            <a:pPr marL="285750" indent="-285750">
              <a:lnSpc>
                <a:spcPct val="150000"/>
              </a:lnSpc>
              <a:buChar char="•"/>
            </a:pPr>
            <a:r>
              <a:rPr lang="en-US" sz="2000" dirty="0">
                <a:solidFill>
                  <a:schemeClr val="dk1"/>
                </a:solidFill>
                <a:latin typeface="Calibri"/>
              </a:rPr>
              <a:t>And Output will be if the customer is likely to </a:t>
            </a:r>
            <a:r>
              <a:rPr lang="en-US" sz="2000" b="1" dirty="0">
                <a:solidFill>
                  <a:schemeClr val="dk1"/>
                </a:solidFill>
                <a:latin typeface="Calibri"/>
              </a:rPr>
              <a:t>STAY </a:t>
            </a:r>
            <a:r>
              <a:rPr lang="en-US" sz="2000" dirty="0">
                <a:solidFill>
                  <a:schemeClr val="dk1"/>
                </a:solidFill>
                <a:latin typeface="Calibri"/>
              </a:rPr>
              <a:t>OR likely to </a:t>
            </a:r>
            <a:r>
              <a:rPr lang="en-US" sz="2000" b="1" dirty="0">
                <a:solidFill>
                  <a:schemeClr val="dk1"/>
                </a:solidFill>
                <a:latin typeface="Calibri"/>
              </a:rPr>
              <a:t>CHURN.</a:t>
            </a:r>
          </a:p>
          <a:p>
            <a:pPr marL="285750" indent="-285750">
              <a:lnSpc>
                <a:spcPct val="150000"/>
              </a:lnSpc>
              <a:buChar char="•"/>
            </a:pPr>
            <a:endParaRPr lang="en-US" sz="2000" dirty="0">
              <a:solidFill>
                <a:schemeClr val="dk1"/>
              </a:solidFill>
              <a:latin typeface="Calibri"/>
            </a:endParaRPr>
          </a:p>
          <a:p>
            <a:endParaRPr lang="en-IN" dirty="0"/>
          </a:p>
        </p:txBody>
      </p:sp>
    </p:spTree>
    <p:extLst>
      <p:ext uri="{BB962C8B-B14F-4D97-AF65-F5344CB8AC3E}">
        <p14:creationId xmlns:p14="http://schemas.microsoft.com/office/powerpoint/2010/main" val="1452286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05331-D10E-4069-9EEE-E4BC24104545}"/>
              </a:ext>
            </a:extLst>
          </p:cNvPr>
          <p:cNvSpPr>
            <a:spLocks noGrp="1"/>
          </p:cNvSpPr>
          <p:nvPr>
            <p:ph type="title"/>
          </p:nvPr>
        </p:nvSpPr>
        <p:spPr/>
        <p:txBody>
          <a:bodyPr>
            <a:normAutofit fontScale="90000"/>
          </a:bodyPr>
          <a:lstStyle/>
          <a:p>
            <a:r>
              <a:rPr lang="en-US" sz="4800" b="1" i="0" u="none" strike="noStrike" cap="none" dirty="0">
                <a:solidFill>
                  <a:srgbClr val="002776"/>
                </a:solidFill>
                <a:latin typeface="Arial"/>
                <a:ea typeface="Arial"/>
                <a:cs typeface="Arial"/>
                <a:sym typeface="Arial"/>
              </a:rPr>
              <a:t>Model Deployment using </a:t>
            </a:r>
            <a:r>
              <a:rPr lang="en-US" sz="4800" b="1" dirty="0">
                <a:solidFill>
                  <a:srgbClr val="002776"/>
                </a:solidFill>
              </a:rPr>
              <a:t>STREAMLIT</a:t>
            </a:r>
            <a:br>
              <a:rPr lang="en-US" sz="4800" b="1" i="0" u="none" strike="noStrike" cap="none" dirty="0">
                <a:solidFill>
                  <a:srgbClr val="002776"/>
                </a:solidFill>
                <a:latin typeface="Arial"/>
                <a:ea typeface="Arial"/>
                <a:cs typeface="Arial"/>
              </a:rPr>
            </a:b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960CAEA9-713D-74FC-82F4-605D4D60B6E9}"/>
              </a:ext>
            </a:extLst>
          </p:cNvPr>
          <p:cNvPicPr>
            <a:picLocks noGrp="1" noChangeAspect="1"/>
          </p:cNvPicPr>
          <p:nvPr>
            <p:ph sz="half" idx="1"/>
          </p:nvPr>
        </p:nvPicPr>
        <p:blipFill rotWithShape="1">
          <a:blip r:embed="rId2"/>
          <a:srcRect l="8854" t="7692" r="12674" b="4615"/>
          <a:stretch/>
        </p:blipFill>
        <p:spPr>
          <a:xfrm>
            <a:off x="1096963" y="2536515"/>
            <a:ext cx="4640262" cy="2916857"/>
          </a:xfrm>
          <a:prstGeom prst="rect">
            <a:avLst/>
          </a:prstGeom>
        </p:spPr>
      </p:pic>
      <p:pic>
        <p:nvPicPr>
          <p:cNvPr id="6" name="Content Placeholder 5" descr="A screenshot of a phone&#10;&#10;Description automatically generated">
            <a:extLst>
              <a:ext uri="{FF2B5EF4-FFF2-40B4-BE49-F238E27FC236}">
                <a16:creationId xmlns:a16="http://schemas.microsoft.com/office/drawing/2014/main" id="{63A1BB0C-425A-7E2D-19DA-3DB98AA0B914}"/>
              </a:ext>
            </a:extLst>
          </p:cNvPr>
          <p:cNvPicPr>
            <a:picLocks noGrp="1" noChangeAspect="1"/>
          </p:cNvPicPr>
          <p:nvPr>
            <p:ph sz="half" idx="2"/>
          </p:nvPr>
        </p:nvPicPr>
        <p:blipFill>
          <a:blip r:embed="rId3"/>
          <a:stretch>
            <a:fillRect/>
          </a:stretch>
        </p:blipFill>
        <p:spPr>
          <a:xfrm>
            <a:off x="6516688" y="2264677"/>
            <a:ext cx="4638675" cy="3460533"/>
          </a:xfrm>
          <a:prstGeom prst="rect">
            <a:avLst/>
          </a:prstGeom>
        </p:spPr>
      </p:pic>
    </p:spTree>
    <p:extLst>
      <p:ext uri="{BB962C8B-B14F-4D97-AF65-F5344CB8AC3E}">
        <p14:creationId xmlns:p14="http://schemas.microsoft.com/office/powerpoint/2010/main" val="2808457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C6DED-6198-4072-B873-5DB6D285E694}"/>
              </a:ext>
            </a:extLst>
          </p:cNvPr>
          <p:cNvSpPr>
            <a:spLocks noGrp="1"/>
          </p:cNvSpPr>
          <p:nvPr>
            <p:ph type="title"/>
          </p:nvPr>
        </p:nvSpPr>
        <p:spPr/>
        <p:txBody>
          <a:bodyPr/>
          <a:lstStyle/>
          <a:p>
            <a:r>
              <a:rPr lang="en-US" sz="4800" b="1" i="0" u="none" strike="noStrike" cap="none" dirty="0">
                <a:solidFill>
                  <a:srgbClr val="002776"/>
                </a:solidFill>
                <a:latin typeface="Arial"/>
                <a:ea typeface="Arial"/>
                <a:cs typeface="Arial"/>
                <a:sym typeface="Arial"/>
              </a:rPr>
              <a:t>Challenges faced?</a:t>
            </a:r>
            <a:br>
              <a:rPr lang="en-US" sz="4800" b="0" i="0" u="none" strike="noStrike" cap="none" dirty="0">
                <a:solidFill>
                  <a:srgbClr val="000000"/>
                </a:solidFill>
                <a:latin typeface="Arial"/>
                <a:ea typeface="Arial"/>
                <a:cs typeface="Arial"/>
              </a:rPr>
            </a:br>
            <a:endParaRPr lang="en-IN" dirty="0"/>
          </a:p>
        </p:txBody>
      </p:sp>
      <p:sp>
        <p:nvSpPr>
          <p:cNvPr id="3" name="Content Placeholder 2">
            <a:extLst>
              <a:ext uri="{FF2B5EF4-FFF2-40B4-BE49-F238E27FC236}">
                <a16:creationId xmlns:a16="http://schemas.microsoft.com/office/drawing/2014/main" id="{66B3941C-0A20-4C17-B369-E0C52BB90F59}"/>
              </a:ext>
            </a:extLst>
          </p:cNvPr>
          <p:cNvSpPr>
            <a:spLocks noGrp="1"/>
          </p:cNvSpPr>
          <p:nvPr>
            <p:ph idx="1"/>
          </p:nvPr>
        </p:nvSpPr>
        <p:spPr/>
        <p:txBody>
          <a:bodyPr/>
          <a:lstStyle/>
          <a:p>
            <a:pPr marL="285750" indent="-285750">
              <a:lnSpc>
                <a:spcPct val="150000"/>
              </a:lnSpc>
              <a:buChar char="•"/>
            </a:pPr>
            <a:r>
              <a:rPr lang="en-US" sz="2000" dirty="0">
                <a:latin typeface="Calibri"/>
              </a:rPr>
              <a:t>Data Quality and Completeness</a:t>
            </a:r>
            <a:endParaRPr lang="en-US" sz="2000" dirty="0"/>
          </a:p>
          <a:p>
            <a:pPr marL="285750" indent="-285750">
              <a:lnSpc>
                <a:spcPct val="150000"/>
              </a:lnSpc>
              <a:buChar char="•"/>
            </a:pPr>
            <a:r>
              <a:rPr lang="en-US" sz="2000" dirty="0">
                <a:latin typeface="Calibri"/>
              </a:rPr>
              <a:t>Imbalanced Data</a:t>
            </a:r>
          </a:p>
          <a:p>
            <a:pPr marL="285750" indent="-285750">
              <a:lnSpc>
                <a:spcPct val="150000"/>
              </a:lnSpc>
              <a:buChar char="•"/>
            </a:pPr>
            <a:r>
              <a:rPr lang="en-US" sz="2000" dirty="0">
                <a:latin typeface="Calibri"/>
              </a:rPr>
              <a:t>Feature Selection and Engineering</a:t>
            </a:r>
          </a:p>
          <a:p>
            <a:pPr marL="285750" indent="-285750">
              <a:lnSpc>
                <a:spcPct val="150000"/>
              </a:lnSpc>
              <a:buChar char="•"/>
            </a:pPr>
            <a:r>
              <a:rPr lang="en-US" sz="2000" dirty="0">
                <a:latin typeface="Calibri"/>
              </a:rPr>
              <a:t>Model Selection and Tuning</a:t>
            </a:r>
          </a:p>
          <a:p>
            <a:pPr marL="285750" indent="-285750">
              <a:lnSpc>
                <a:spcPct val="150000"/>
              </a:lnSpc>
              <a:buChar char="•"/>
            </a:pPr>
            <a:r>
              <a:rPr lang="en-US" sz="2000" dirty="0">
                <a:latin typeface="Calibri"/>
              </a:rPr>
              <a:t>Overfitting and Model Evaluation</a:t>
            </a:r>
          </a:p>
          <a:p>
            <a:endParaRPr lang="en-IN" dirty="0"/>
          </a:p>
        </p:txBody>
      </p:sp>
    </p:spTree>
    <p:extLst>
      <p:ext uri="{BB962C8B-B14F-4D97-AF65-F5344CB8AC3E}">
        <p14:creationId xmlns:p14="http://schemas.microsoft.com/office/powerpoint/2010/main" val="1746141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15BB6-1229-46F7-A3E4-10187E8D47FF}"/>
              </a:ext>
            </a:extLst>
          </p:cNvPr>
          <p:cNvSpPr>
            <a:spLocks noGrp="1"/>
          </p:cNvSpPr>
          <p:nvPr>
            <p:ph type="title"/>
          </p:nvPr>
        </p:nvSpPr>
        <p:spPr/>
        <p:txBody>
          <a:bodyPr/>
          <a:lstStyle/>
          <a:p>
            <a:pPr algn="ctr"/>
            <a:r>
              <a:rPr lang="en-IN" dirty="0"/>
              <a:t>Thank You</a:t>
            </a:r>
          </a:p>
        </p:txBody>
      </p:sp>
      <p:sp>
        <p:nvSpPr>
          <p:cNvPr id="3" name="Text Placeholder 2">
            <a:extLst>
              <a:ext uri="{FF2B5EF4-FFF2-40B4-BE49-F238E27FC236}">
                <a16:creationId xmlns:a16="http://schemas.microsoft.com/office/drawing/2014/main" id="{2E603729-22E1-4C8A-B2B8-02E164CEC70E}"/>
              </a:ext>
            </a:extLst>
          </p:cNvPr>
          <p:cNvSpPr>
            <a:spLocks noGrp="1"/>
          </p:cNvSpPr>
          <p:nvPr>
            <p:ph type="body" idx="1"/>
          </p:nvPr>
        </p:nvSpPr>
        <p:spPr/>
        <p:txBody>
          <a:bodyPr/>
          <a:lstStyle/>
          <a:p>
            <a:r>
              <a:rPr lang="en-IN" dirty="0"/>
              <a:t>.</a:t>
            </a:r>
          </a:p>
        </p:txBody>
      </p:sp>
    </p:spTree>
    <p:extLst>
      <p:ext uri="{BB962C8B-B14F-4D97-AF65-F5344CB8AC3E}">
        <p14:creationId xmlns:p14="http://schemas.microsoft.com/office/powerpoint/2010/main" val="1121727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CB392-7D96-4B04-ADA9-EA256108A6E9}"/>
              </a:ext>
            </a:extLst>
          </p:cNvPr>
          <p:cNvSpPr>
            <a:spLocks noGrp="1"/>
          </p:cNvSpPr>
          <p:nvPr>
            <p:ph type="title"/>
          </p:nvPr>
        </p:nvSpPr>
        <p:spPr/>
        <p:txBody>
          <a:bodyPr/>
          <a:lstStyle/>
          <a:p>
            <a:r>
              <a:rPr lang="en-IN" dirty="0"/>
              <a:t>Business Problem</a:t>
            </a:r>
          </a:p>
        </p:txBody>
      </p:sp>
      <p:sp>
        <p:nvSpPr>
          <p:cNvPr id="3" name="Content Placeholder 2">
            <a:extLst>
              <a:ext uri="{FF2B5EF4-FFF2-40B4-BE49-F238E27FC236}">
                <a16:creationId xmlns:a16="http://schemas.microsoft.com/office/drawing/2014/main" id="{607C11F4-A952-414A-9C3F-8597D795578C}"/>
              </a:ext>
            </a:extLst>
          </p:cNvPr>
          <p:cNvSpPr>
            <a:spLocks noGrp="1"/>
          </p:cNvSpPr>
          <p:nvPr>
            <p:ph sz="half" idx="1"/>
          </p:nvPr>
        </p:nvSpPr>
        <p:spPr/>
        <p:txBody>
          <a:bodyPr/>
          <a:lstStyle/>
          <a:p>
            <a:r>
              <a:rPr lang="en-US" sz="1800" b="0" i="0" u="none" strike="noStrike" cap="none" dirty="0">
                <a:solidFill>
                  <a:schemeClr val="dk1"/>
                </a:solidFill>
                <a:latin typeface="+mj-lt"/>
                <a:ea typeface="Verdana"/>
                <a:cs typeface="Verdana"/>
                <a:sym typeface="Verdana"/>
              </a:rPr>
              <a:t>The objective of this project is to develop a predictive model for customer churn in telecommunications companies. The aim is to accurately classify customers as either churned or loyal based on their features, ultimately enabling the implementation of effective strategies to mitigate churn and retain valuable customers.</a:t>
            </a:r>
            <a:endParaRPr lang="en-US" sz="1800" b="0" i="0" u="none" strike="noStrike" cap="none" dirty="0">
              <a:solidFill>
                <a:srgbClr val="000000"/>
              </a:solidFill>
              <a:latin typeface="+mj-lt"/>
              <a:ea typeface="Arial"/>
              <a:cs typeface="Arial"/>
              <a:sym typeface="Arial"/>
            </a:endParaRPr>
          </a:p>
          <a:p>
            <a:endParaRPr lang="en-IN" dirty="0"/>
          </a:p>
        </p:txBody>
      </p:sp>
      <p:pic>
        <p:nvPicPr>
          <p:cNvPr id="1026" name="Picture 2" descr="world telecommunications day">
            <a:extLst>
              <a:ext uri="{FF2B5EF4-FFF2-40B4-BE49-F238E27FC236}">
                <a16:creationId xmlns:a16="http://schemas.microsoft.com/office/drawing/2014/main" id="{3DEE5720-22DE-44F8-B1A3-F3CEC43AE13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56586" y="2534653"/>
            <a:ext cx="4340015" cy="228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763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32076-83D2-4383-A8CD-255C6DFCCB03}"/>
              </a:ext>
            </a:extLst>
          </p:cNvPr>
          <p:cNvSpPr>
            <a:spLocks noGrp="1"/>
          </p:cNvSpPr>
          <p:nvPr>
            <p:ph type="title"/>
          </p:nvPr>
        </p:nvSpPr>
        <p:spPr/>
        <p:txBody>
          <a:bodyPr/>
          <a:lstStyle/>
          <a:p>
            <a:r>
              <a:rPr lang="en-IN" dirty="0"/>
              <a:t>Project Flow</a:t>
            </a:r>
          </a:p>
        </p:txBody>
      </p:sp>
      <p:sp>
        <p:nvSpPr>
          <p:cNvPr id="3" name="Content Placeholder 2">
            <a:extLst>
              <a:ext uri="{FF2B5EF4-FFF2-40B4-BE49-F238E27FC236}">
                <a16:creationId xmlns:a16="http://schemas.microsoft.com/office/drawing/2014/main" id="{E49D92C0-B89D-42F0-8DFB-7686BCB4E916}"/>
              </a:ext>
            </a:extLst>
          </p:cNvPr>
          <p:cNvSpPr>
            <a:spLocks noGrp="1"/>
          </p:cNvSpPr>
          <p:nvPr>
            <p:ph sz="half" idx="1"/>
          </p:nvPr>
        </p:nvSpPr>
        <p:spPr/>
        <p:txBody>
          <a:bodyPr/>
          <a:lstStyle/>
          <a:p>
            <a:r>
              <a:rPr lang="en-IN" dirty="0"/>
              <a:t>-Data Collection</a:t>
            </a:r>
          </a:p>
          <a:p>
            <a:r>
              <a:rPr lang="en-IN" dirty="0"/>
              <a:t>-Data </a:t>
            </a:r>
            <a:r>
              <a:rPr lang="en-IN" dirty="0" err="1"/>
              <a:t>Preprocessing</a:t>
            </a:r>
            <a:endParaRPr lang="en-IN" dirty="0"/>
          </a:p>
          <a:p>
            <a:r>
              <a:rPr lang="en-IN" dirty="0"/>
              <a:t>-</a:t>
            </a:r>
            <a:r>
              <a:rPr lang="en-IN" dirty="0" err="1"/>
              <a:t>Feacture</a:t>
            </a:r>
            <a:r>
              <a:rPr lang="en-IN" dirty="0"/>
              <a:t> Selection</a:t>
            </a:r>
          </a:p>
          <a:p>
            <a:r>
              <a:rPr lang="en-IN" dirty="0"/>
              <a:t>-Model Selection</a:t>
            </a:r>
          </a:p>
          <a:p>
            <a:r>
              <a:rPr lang="en-IN" dirty="0"/>
              <a:t>-Model Training and Evaluation</a:t>
            </a:r>
          </a:p>
          <a:p>
            <a:r>
              <a:rPr lang="en-IN" dirty="0"/>
              <a:t>-Model Deployment</a:t>
            </a:r>
          </a:p>
        </p:txBody>
      </p:sp>
      <p:pic>
        <p:nvPicPr>
          <p:cNvPr id="2050" name="Picture 2" descr="Why Python is Best for Web Application Development">
            <a:extLst>
              <a:ext uri="{FF2B5EF4-FFF2-40B4-BE49-F238E27FC236}">
                <a16:creationId xmlns:a16="http://schemas.microsoft.com/office/drawing/2014/main" id="{DF7DBE87-5789-445F-930F-346D153A473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677428" y="2349629"/>
            <a:ext cx="4639736" cy="241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550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242E-D69A-4E26-9540-8455F93FB070}"/>
              </a:ext>
            </a:extLst>
          </p:cNvPr>
          <p:cNvSpPr>
            <a:spLocks noGrp="1"/>
          </p:cNvSpPr>
          <p:nvPr>
            <p:ph type="title"/>
          </p:nvPr>
        </p:nvSpPr>
        <p:spPr/>
        <p:txBody>
          <a:bodyPr>
            <a:normAutofit fontScale="90000"/>
          </a:bodyPr>
          <a:lstStyle/>
          <a:p>
            <a:r>
              <a:rPr lang="en-US" sz="4800" b="1" i="0" u="none" strike="noStrike" cap="none" dirty="0">
                <a:solidFill>
                  <a:srgbClr val="002776"/>
                </a:solidFill>
                <a:latin typeface="Arial"/>
                <a:ea typeface="Arial"/>
                <a:cs typeface="Arial"/>
                <a:sym typeface="Arial"/>
              </a:rPr>
              <a:t>Exploratory Data Analysis (EDA) and Feature Engineering</a:t>
            </a:r>
            <a:br>
              <a:rPr lang="en-US" sz="4800" b="0" i="0" u="none" strike="noStrike" cap="none" dirty="0">
                <a:solidFill>
                  <a:srgbClr val="000000"/>
                </a:solidFill>
                <a:latin typeface="Arial"/>
                <a:ea typeface="Arial"/>
                <a:cs typeface="Arial"/>
                <a:sym typeface="Arial"/>
              </a:rPr>
            </a:br>
            <a:endParaRPr lang="en-IN" dirty="0"/>
          </a:p>
        </p:txBody>
      </p:sp>
      <p:pic>
        <p:nvPicPr>
          <p:cNvPr id="4098" name="Picture 2" descr="Exploratory data analysis in Python. | by Tanu N Prabhu | Towards Data  Science">
            <a:extLst>
              <a:ext uri="{FF2B5EF4-FFF2-40B4-BE49-F238E27FC236}">
                <a16:creationId xmlns:a16="http://schemas.microsoft.com/office/drawing/2014/main" id="{64842A84-55C5-4403-8DB1-B9E2CB4140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2117882"/>
            <a:ext cx="6381674" cy="352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69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D314D-6095-432B-86FA-EAAA7D5866A9}"/>
              </a:ext>
            </a:extLst>
          </p:cNvPr>
          <p:cNvSpPr>
            <a:spLocks noGrp="1"/>
          </p:cNvSpPr>
          <p:nvPr>
            <p:ph type="title"/>
          </p:nvPr>
        </p:nvSpPr>
        <p:spPr/>
        <p:txBody>
          <a:bodyPr/>
          <a:lstStyle/>
          <a:p>
            <a:r>
              <a:rPr lang="en-US" sz="4800" b="1" i="0" u="none" strike="noStrike" cap="none" dirty="0">
                <a:solidFill>
                  <a:srgbClr val="002776"/>
                </a:solidFill>
                <a:latin typeface="Arial"/>
                <a:ea typeface="Arial"/>
                <a:cs typeface="Arial"/>
                <a:sym typeface="Arial"/>
              </a:rPr>
              <a:t>Data set details</a:t>
            </a:r>
            <a:br>
              <a:rPr lang="en-US" sz="2800" b="0" i="0" u="none" strike="noStrike" cap="none" dirty="0">
                <a:solidFill>
                  <a:srgbClr val="000000"/>
                </a:solidFill>
                <a:latin typeface="Arial"/>
                <a:ea typeface="Arial"/>
                <a:cs typeface="Arial"/>
                <a:sym typeface="Arial"/>
              </a:rPr>
            </a:br>
            <a:endParaRPr lang="en-IN" dirty="0"/>
          </a:p>
        </p:txBody>
      </p:sp>
      <p:sp>
        <p:nvSpPr>
          <p:cNvPr id="3" name="Content Placeholder 2">
            <a:extLst>
              <a:ext uri="{FF2B5EF4-FFF2-40B4-BE49-F238E27FC236}">
                <a16:creationId xmlns:a16="http://schemas.microsoft.com/office/drawing/2014/main" id="{DE569616-8177-4BA4-BB1B-470B4A61C5A3}"/>
              </a:ext>
            </a:extLst>
          </p:cNvPr>
          <p:cNvSpPr>
            <a:spLocks noGrp="1"/>
          </p:cNvSpPr>
          <p:nvPr>
            <p:ph idx="1"/>
          </p:nvPr>
        </p:nvSpPr>
        <p:spPr/>
        <p:txBody>
          <a:bodyPr/>
          <a:lstStyle/>
          <a:p>
            <a:r>
              <a:rPr lang="en-US" sz="2000" b="0" i="0" dirty="0">
                <a:solidFill>
                  <a:schemeClr val="tx1"/>
                </a:solidFill>
                <a:effectLst/>
                <a:latin typeface="+mn-lt"/>
              </a:rPr>
              <a:t>The dataset used for this project consists of customer information collected by a telecommunications company. Each row corresponds to a specific client and includes various variables that provide insights into their usage patterns and plan details. Below is a screenshot of the dataset.</a:t>
            </a:r>
            <a:endParaRPr lang="en-US" sz="2000" b="0" i="0" u="none" strike="noStrike" cap="none" dirty="0">
              <a:solidFill>
                <a:schemeClr val="tx1"/>
              </a:solidFill>
              <a:latin typeface="+mn-lt"/>
              <a:ea typeface="Arial"/>
              <a:cs typeface="Arial"/>
              <a:sym typeface="Arial"/>
            </a:endParaRPr>
          </a:p>
          <a:p>
            <a:pPr algn="just"/>
            <a:r>
              <a:rPr lang="en-US" sz="2000" dirty="0">
                <a:latin typeface="+mn-lt"/>
              </a:rPr>
              <a:t>The dataset comprises of variables as </a:t>
            </a:r>
            <a:r>
              <a:rPr lang="en-IN" sz="2000" b="0" i="0" dirty="0">
                <a:solidFill>
                  <a:schemeClr val="tx1"/>
                </a:solidFill>
                <a:effectLst/>
                <a:latin typeface="+mn-lt"/>
              </a:rPr>
              <a:t>state, area code, account length, voice plan, voice messages, international plan, international mins, international calls etc.</a:t>
            </a:r>
          </a:p>
          <a:p>
            <a:pPr algn="just"/>
            <a:endParaRPr lang="en-IN" sz="2000" dirty="0">
              <a:solidFill>
                <a:schemeClr val="tx1"/>
              </a:solidFill>
              <a:latin typeface="+mn-lt"/>
            </a:endParaRPr>
          </a:p>
          <a:p>
            <a:pPr algn="just"/>
            <a:r>
              <a:rPr lang="en-IN" sz="2000" b="0" i="0" dirty="0">
                <a:solidFill>
                  <a:schemeClr val="tx1"/>
                </a:solidFill>
                <a:effectLst/>
                <a:latin typeface="+mn-lt"/>
              </a:rPr>
              <a:t>By </a:t>
            </a:r>
            <a:r>
              <a:rPr lang="en-IN" sz="2000" b="0" i="0" dirty="0" err="1">
                <a:solidFill>
                  <a:schemeClr val="tx1"/>
                </a:solidFill>
                <a:effectLst/>
                <a:latin typeface="+mn-lt"/>
              </a:rPr>
              <a:t>analyzing</a:t>
            </a:r>
            <a:r>
              <a:rPr lang="en-IN" sz="2000" b="0" i="0" dirty="0">
                <a:solidFill>
                  <a:schemeClr val="tx1"/>
                </a:solidFill>
                <a:effectLst/>
                <a:latin typeface="+mn-lt"/>
              </a:rPr>
              <a:t> these variables we get to know that, there are total 5000 rows and 21 columns, from which 3 column contain cate</a:t>
            </a:r>
            <a:r>
              <a:rPr lang="en-IN" sz="2000" dirty="0">
                <a:solidFill>
                  <a:schemeClr val="tx1"/>
                </a:solidFill>
                <a:latin typeface="+mn-lt"/>
              </a:rPr>
              <a:t>gorical values.</a:t>
            </a:r>
          </a:p>
          <a:p>
            <a:endParaRPr lang="en-IN" dirty="0"/>
          </a:p>
        </p:txBody>
      </p:sp>
    </p:spTree>
    <p:extLst>
      <p:ext uri="{BB962C8B-B14F-4D97-AF65-F5344CB8AC3E}">
        <p14:creationId xmlns:p14="http://schemas.microsoft.com/office/powerpoint/2010/main" val="22102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9A32-1237-44ED-859A-424864C57D25}"/>
              </a:ext>
            </a:extLst>
          </p:cNvPr>
          <p:cNvSpPr>
            <a:spLocks noGrp="1"/>
          </p:cNvSpPr>
          <p:nvPr>
            <p:ph type="title"/>
          </p:nvPr>
        </p:nvSpPr>
        <p:spPr/>
        <p:txBody>
          <a:bodyPr/>
          <a:lstStyle/>
          <a:p>
            <a:r>
              <a:rPr lang="en-US" sz="4800" b="1" i="0" u="none" strike="noStrike" cap="none" dirty="0">
                <a:solidFill>
                  <a:srgbClr val="002776"/>
                </a:solidFill>
                <a:latin typeface="Arial"/>
                <a:ea typeface="Arial"/>
                <a:cs typeface="Arial"/>
                <a:sym typeface="Arial"/>
              </a:rPr>
              <a:t>Exploratory Data Analysis (EDA)</a:t>
            </a:r>
            <a:br>
              <a:rPr lang="en-US" sz="2800" b="0" i="0" u="none" strike="noStrike" cap="none" dirty="0">
                <a:solidFill>
                  <a:srgbClr val="000000"/>
                </a:solidFill>
                <a:latin typeface="Arial"/>
                <a:ea typeface="Arial"/>
                <a:cs typeface="Arial"/>
                <a:sym typeface="Arial"/>
              </a:rPr>
            </a:br>
            <a:endParaRPr lang="en-IN" dirty="0"/>
          </a:p>
        </p:txBody>
      </p:sp>
      <p:sp>
        <p:nvSpPr>
          <p:cNvPr id="3" name="Content Placeholder 2">
            <a:extLst>
              <a:ext uri="{FF2B5EF4-FFF2-40B4-BE49-F238E27FC236}">
                <a16:creationId xmlns:a16="http://schemas.microsoft.com/office/drawing/2014/main" id="{F3C46D41-1116-4982-804A-21F22074D860}"/>
              </a:ext>
            </a:extLst>
          </p:cNvPr>
          <p:cNvSpPr>
            <a:spLocks noGrp="1"/>
          </p:cNvSpPr>
          <p:nvPr>
            <p:ph idx="1"/>
          </p:nvPr>
        </p:nvSpPr>
        <p:spPr/>
        <p:txBody>
          <a:bodyPr/>
          <a:lstStyle/>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2000" b="0" strike="noStrike" cap="none" dirty="0">
                <a:solidFill>
                  <a:schemeClr val="tx1"/>
                </a:solidFill>
                <a:latin typeface="+mn-lt"/>
                <a:ea typeface="Verdana"/>
                <a:cs typeface="Verdana"/>
                <a:sym typeface="Verdana"/>
              </a:rPr>
              <a:t>While performin</a:t>
            </a:r>
            <a:r>
              <a:rPr lang="en-US" sz="2000" dirty="0">
                <a:solidFill>
                  <a:schemeClr val="tx1"/>
                </a:solidFill>
                <a:latin typeface="+mn-lt"/>
                <a:ea typeface="Verdana"/>
                <a:cs typeface="Verdana"/>
                <a:sym typeface="Verdana"/>
              </a:rPr>
              <a:t>g EDA, data type of some column such as ‘</a:t>
            </a:r>
            <a:r>
              <a:rPr lang="en-US" sz="2000" dirty="0" err="1">
                <a:solidFill>
                  <a:schemeClr val="tx1"/>
                </a:solidFill>
                <a:latin typeface="+mn-lt"/>
                <a:ea typeface="Verdana"/>
                <a:cs typeface="Verdana"/>
                <a:sym typeface="Verdana"/>
              </a:rPr>
              <a:t>day.charge</a:t>
            </a:r>
            <a:r>
              <a:rPr lang="en-US" sz="2000" dirty="0">
                <a:solidFill>
                  <a:schemeClr val="tx1"/>
                </a:solidFill>
                <a:latin typeface="+mn-lt"/>
                <a:ea typeface="Verdana"/>
                <a:cs typeface="Verdana"/>
                <a:sym typeface="Verdana"/>
              </a:rPr>
              <a:t>’ and ‘</a:t>
            </a:r>
            <a:r>
              <a:rPr lang="en-US" sz="2000" dirty="0" err="1">
                <a:solidFill>
                  <a:schemeClr val="tx1"/>
                </a:solidFill>
                <a:latin typeface="+mn-lt"/>
                <a:ea typeface="Verdana"/>
                <a:cs typeface="Verdana"/>
                <a:sym typeface="Verdana"/>
              </a:rPr>
              <a:t>eve.mins</a:t>
            </a:r>
            <a:r>
              <a:rPr lang="en-US" sz="2000" dirty="0">
                <a:solidFill>
                  <a:schemeClr val="tx1"/>
                </a:solidFill>
                <a:latin typeface="+mn-lt"/>
                <a:ea typeface="Verdana"/>
                <a:cs typeface="Verdana"/>
                <a:sym typeface="Verdana"/>
              </a:rPr>
              <a:t>’ is given object, but it contains float values. So we convert it into float </a:t>
            </a:r>
            <a:r>
              <a:rPr lang="en-US" sz="2000" dirty="0" err="1">
                <a:solidFill>
                  <a:schemeClr val="tx1"/>
                </a:solidFill>
                <a:latin typeface="+mn-lt"/>
                <a:ea typeface="Verdana"/>
                <a:cs typeface="Verdana"/>
                <a:sym typeface="Verdana"/>
              </a:rPr>
              <a:t>dtype</a:t>
            </a:r>
            <a:r>
              <a:rPr lang="en-US" sz="2000" dirty="0">
                <a:solidFill>
                  <a:schemeClr val="tx1"/>
                </a:solidFill>
                <a:latin typeface="+mn-lt"/>
                <a:ea typeface="Verdana"/>
                <a:cs typeface="Verdana"/>
                <a:sym typeface="Verdana"/>
              </a:rPr>
              <a:t>.</a:t>
            </a:r>
          </a:p>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2000" b="0" strike="noStrike" cap="none" dirty="0">
                <a:solidFill>
                  <a:schemeClr val="tx1"/>
                </a:solidFill>
                <a:latin typeface="+mn-lt"/>
                <a:ea typeface="Verdana"/>
                <a:cs typeface="Verdana"/>
                <a:sym typeface="Verdana"/>
              </a:rPr>
              <a:t>We have ‘</a:t>
            </a:r>
            <a:r>
              <a:rPr lang="en-US" sz="2000" b="0" strike="noStrike" cap="none" dirty="0" err="1">
                <a:solidFill>
                  <a:schemeClr val="tx1"/>
                </a:solidFill>
                <a:latin typeface="+mn-lt"/>
                <a:ea typeface="Verdana"/>
                <a:cs typeface="Verdana"/>
                <a:sym typeface="Verdana"/>
              </a:rPr>
              <a:t>area.code</a:t>
            </a:r>
            <a:r>
              <a:rPr lang="en-US" sz="2000" b="0" strike="noStrike" cap="none" dirty="0">
                <a:solidFill>
                  <a:schemeClr val="tx1"/>
                </a:solidFill>
                <a:latin typeface="+mn-lt"/>
                <a:ea typeface="Verdana"/>
                <a:cs typeface="Verdana"/>
                <a:sym typeface="Verdana"/>
              </a:rPr>
              <a:t>’ in this ‘area_code_415’ format, for future reference we just extract the area code.</a:t>
            </a:r>
          </a:p>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2000" dirty="0">
                <a:solidFill>
                  <a:schemeClr val="tx1"/>
                </a:solidFill>
                <a:latin typeface="+mn-lt"/>
                <a:ea typeface="Verdana"/>
                <a:cs typeface="Verdana"/>
                <a:sym typeface="Verdana"/>
              </a:rPr>
              <a:t>We converted all the categorical values into dummy variables for calculating ‘ A Correlation Matrix’</a:t>
            </a:r>
          </a:p>
          <a:p>
            <a:pPr marL="285750" marR="0" lvl="0" indent="-285750" algn="just" rtl="0">
              <a:lnSpc>
                <a:spcPct val="100000"/>
              </a:lnSpc>
              <a:spcBef>
                <a:spcPts val="0"/>
              </a:spcBef>
              <a:spcAft>
                <a:spcPts val="0"/>
              </a:spcAft>
              <a:buClr>
                <a:schemeClr val="dk1"/>
              </a:buClr>
              <a:buSzPts val="1600"/>
              <a:buFont typeface="Arial" panose="020B0604020202020204" pitchFamily="34" charset="0"/>
              <a:buChar char="•"/>
            </a:pPr>
            <a:r>
              <a:rPr lang="en-US" sz="2000" b="0" strike="noStrike" cap="none" dirty="0">
                <a:solidFill>
                  <a:schemeClr val="tx1"/>
                </a:solidFill>
                <a:latin typeface="+mn-lt"/>
                <a:ea typeface="Verdana"/>
                <a:cs typeface="Verdana"/>
                <a:sym typeface="Verdana"/>
              </a:rPr>
              <a:t>And</a:t>
            </a:r>
            <a:r>
              <a:rPr lang="en-US" sz="2000" dirty="0">
                <a:solidFill>
                  <a:schemeClr val="tx1"/>
                </a:solidFill>
                <a:latin typeface="+mn-lt"/>
                <a:ea typeface="Verdana"/>
                <a:cs typeface="Verdana"/>
                <a:sym typeface="Verdana"/>
              </a:rPr>
              <a:t> more things are done which is shown in following slide.</a:t>
            </a:r>
            <a:endParaRPr lang="en-US" sz="2000" b="0" strike="noStrike" cap="none" dirty="0">
              <a:solidFill>
                <a:schemeClr val="tx1"/>
              </a:solidFill>
              <a:latin typeface="+mn-lt"/>
              <a:ea typeface="Verdana"/>
              <a:cs typeface="Verdana"/>
              <a:sym typeface="Verdana"/>
            </a:endParaRPr>
          </a:p>
          <a:p>
            <a:endParaRPr lang="en-IN" dirty="0"/>
          </a:p>
        </p:txBody>
      </p:sp>
    </p:spTree>
    <p:extLst>
      <p:ext uri="{BB962C8B-B14F-4D97-AF65-F5344CB8AC3E}">
        <p14:creationId xmlns:p14="http://schemas.microsoft.com/office/powerpoint/2010/main" val="338920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E385-4A36-4718-ACBA-6CF7C552D399}"/>
              </a:ext>
            </a:extLst>
          </p:cNvPr>
          <p:cNvSpPr>
            <a:spLocks noGrp="1"/>
          </p:cNvSpPr>
          <p:nvPr>
            <p:ph type="title"/>
          </p:nvPr>
        </p:nvSpPr>
        <p:spPr/>
        <p:txBody>
          <a:bodyPr/>
          <a:lstStyle/>
          <a:p>
            <a:r>
              <a:rPr lang="en-IN" dirty="0"/>
              <a:t>EDA</a:t>
            </a:r>
          </a:p>
        </p:txBody>
      </p:sp>
      <p:sp>
        <p:nvSpPr>
          <p:cNvPr id="3" name="Content Placeholder 2">
            <a:extLst>
              <a:ext uri="{FF2B5EF4-FFF2-40B4-BE49-F238E27FC236}">
                <a16:creationId xmlns:a16="http://schemas.microsoft.com/office/drawing/2014/main" id="{CC1AFB69-2DA8-4A2A-8D37-D705B77EE81E}"/>
              </a:ext>
            </a:extLst>
          </p:cNvPr>
          <p:cNvSpPr>
            <a:spLocks noGrp="1"/>
          </p:cNvSpPr>
          <p:nvPr>
            <p:ph sz="half" idx="1"/>
          </p:nvPr>
        </p:nvSpPr>
        <p:spPr/>
        <p:txBody>
          <a:bodyPr/>
          <a:lstStyle/>
          <a:p>
            <a:r>
              <a:rPr lang="en-US" sz="2000" dirty="0"/>
              <a:t>From this graph we come to know about ‘Churn Proportion for each states’</a:t>
            </a:r>
            <a:endParaRPr lang="en-IN" sz="2000" dirty="0"/>
          </a:p>
          <a:p>
            <a:endParaRPr lang="en-IN" dirty="0"/>
          </a:p>
        </p:txBody>
      </p:sp>
      <p:pic>
        <p:nvPicPr>
          <p:cNvPr id="5" name="Content Placeholder 4">
            <a:extLst>
              <a:ext uri="{FF2B5EF4-FFF2-40B4-BE49-F238E27FC236}">
                <a16:creationId xmlns:a16="http://schemas.microsoft.com/office/drawing/2014/main" id="{4411A668-BFDE-F233-616B-1B6BAC14AF36}"/>
              </a:ext>
            </a:extLst>
          </p:cNvPr>
          <p:cNvPicPr>
            <a:picLocks noGrp="1" noChangeAspect="1"/>
          </p:cNvPicPr>
          <p:nvPr>
            <p:ph sz="half" idx="2"/>
          </p:nvPr>
        </p:nvPicPr>
        <p:blipFill rotWithShape="1">
          <a:blip r:embed="rId2"/>
          <a:srcRect l="15988" t="24433" r="15806" b="13823"/>
          <a:stretch/>
        </p:blipFill>
        <p:spPr>
          <a:xfrm>
            <a:off x="6516688" y="2813920"/>
            <a:ext cx="4638675" cy="2362047"/>
          </a:xfrm>
          <a:prstGeom prst="rect">
            <a:avLst/>
          </a:prstGeom>
        </p:spPr>
      </p:pic>
    </p:spTree>
    <p:extLst>
      <p:ext uri="{BB962C8B-B14F-4D97-AF65-F5344CB8AC3E}">
        <p14:creationId xmlns:p14="http://schemas.microsoft.com/office/powerpoint/2010/main" val="64998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FF445-F9D2-4523-8F98-45502FBF7FA2}"/>
              </a:ext>
            </a:extLst>
          </p:cNvPr>
          <p:cNvSpPr>
            <a:spLocks noGrp="1"/>
          </p:cNvSpPr>
          <p:nvPr>
            <p:ph type="title"/>
          </p:nvPr>
        </p:nvSpPr>
        <p:spPr/>
        <p:txBody>
          <a:bodyPr/>
          <a:lstStyle/>
          <a:p>
            <a:r>
              <a:rPr lang="en-IN" dirty="0"/>
              <a:t>EDA</a:t>
            </a:r>
          </a:p>
        </p:txBody>
      </p:sp>
      <p:sp>
        <p:nvSpPr>
          <p:cNvPr id="3" name="Content Placeholder 2">
            <a:extLst>
              <a:ext uri="{FF2B5EF4-FFF2-40B4-BE49-F238E27FC236}">
                <a16:creationId xmlns:a16="http://schemas.microsoft.com/office/drawing/2014/main" id="{3A03C617-A6E1-462B-B555-F10386141E07}"/>
              </a:ext>
            </a:extLst>
          </p:cNvPr>
          <p:cNvSpPr>
            <a:spLocks noGrp="1"/>
          </p:cNvSpPr>
          <p:nvPr>
            <p:ph sz="half" idx="1"/>
          </p:nvPr>
        </p:nvSpPr>
        <p:spPr/>
        <p:txBody>
          <a:bodyPr/>
          <a:lstStyle/>
          <a:p>
            <a:r>
              <a:rPr lang="en-US" dirty="0"/>
              <a:t>From this graph we come to know about the states with higher or lower churn percentages. Here we can see customer of state ‘CA’ has highest churn rate and state ‘VA’ has least churn.</a:t>
            </a:r>
            <a:endParaRPr lang="en-IN" dirty="0"/>
          </a:p>
          <a:p>
            <a:endParaRPr lang="en-IN" dirty="0"/>
          </a:p>
        </p:txBody>
      </p:sp>
      <p:sp>
        <p:nvSpPr>
          <p:cNvPr id="4" name="Content Placeholder 3">
            <a:extLst>
              <a:ext uri="{FF2B5EF4-FFF2-40B4-BE49-F238E27FC236}">
                <a16:creationId xmlns:a16="http://schemas.microsoft.com/office/drawing/2014/main" id="{D3DFC201-2C6E-4B99-8CF7-7FE0929F6369}"/>
              </a:ext>
            </a:extLst>
          </p:cNvPr>
          <p:cNvSpPr>
            <a:spLocks noGrp="1"/>
          </p:cNvSpPr>
          <p:nvPr>
            <p:ph sz="half" idx="2"/>
          </p:nvPr>
        </p:nvSpPr>
        <p:spPr/>
        <p:txBody>
          <a:bodyPr/>
          <a:lstStyle/>
          <a:p>
            <a:endParaRPr lang="en-IN"/>
          </a:p>
        </p:txBody>
      </p:sp>
      <p:pic>
        <p:nvPicPr>
          <p:cNvPr id="5" name="Picture 4">
            <a:extLst>
              <a:ext uri="{FF2B5EF4-FFF2-40B4-BE49-F238E27FC236}">
                <a16:creationId xmlns:a16="http://schemas.microsoft.com/office/drawing/2014/main" id="{D36DD345-B7FB-9C90-9EE7-077C09818BB3}"/>
              </a:ext>
            </a:extLst>
          </p:cNvPr>
          <p:cNvPicPr>
            <a:picLocks noChangeAspect="1"/>
          </p:cNvPicPr>
          <p:nvPr/>
        </p:nvPicPr>
        <p:blipFill rotWithShape="1">
          <a:blip r:embed="rId2"/>
          <a:srcRect l="18387" t="25389" r="16771" b="5221"/>
          <a:stretch/>
        </p:blipFill>
        <p:spPr>
          <a:xfrm>
            <a:off x="5823105" y="2120899"/>
            <a:ext cx="6025414" cy="3748193"/>
          </a:xfrm>
          <a:prstGeom prst="rect">
            <a:avLst/>
          </a:prstGeom>
        </p:spPr>
      </p:pic>
    </p:spTree>
    <p:extLst>
      <p:ext uri="{BB962C8B-B14F-4D97-AF65-F5344CB8AC3E}">
        <p14:creationId xmlns:p14="http://schemas.microsoft.com/office/powerpoint/2010/main" val="2647328473"/>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{058AFEB6-65E7-43C8-8109-68B3A1A25D75}tf56160789_win32</Template>
  <TotalTime>69</TotalTime>
  <Words>1491</Words>
  <Application>Microsoft Office PowerPoint</Application>
  <PresentationFormat>Widescreen</PresentationFormat>
  <Paragraphs>130</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Bookman Old Style</vt:lpstr>
      <vt:lpstr>Calibri</vt:lpstr>
      <vt:lpstr>Franklin Gothic Book</vt:lpstr>
      <vt:lpstr>Google Sans</vt:lpstr>
      <vt:lpstr>Roboto</vt:lpstr>
      <vt:lpstr>Custom</vt:lpstr>
      <vt:lpstr>Customer Churn Prediction for Telecommunication companies</vt:lpstr>
      <vt:lpstr>Team members</vt:lpstr>
      <vt:lpstr>Business Problem</vt:lpstr>
      <vt:lpstr>Project Flow</vt:lpstr>
      <vt:lpstr>Exploratory Data Analysis (EDA) and Feature Engineering </vt:lpstr>
      <vt:lpstr>Data set details </vt:lpstr>
      <vt:lpstr>Exploratory Data Analysis (EDA) </vt:lpstr>
      <vt:lpstr>EDA</vt:lpstr>
      <vt:lpstr>EDA</vt:lpstr>
      <vt:lpstr>EDA</vt:lpstr>
      <vt:lpstr>EDA</vt:lpstr>
      <vt:lpstr>EDA</vt:lpstr>
      <vt:lpstr>EDA</vt:lpstr>
      <vt:lpstr>EDA</vt:lpstr>
      <vt:lpstr>EDA</vt:lpstr>
      <vt:lpstr>EDA</vt:lpstr>
      <vt:lpstr>Feature Engineering </vt:lpstr>
      <vt:lpstr>FEATURE ENGINEERING </vt:lpstr>
      <vt:lpstr>Model Building </vt:lpstr>
      <vt:lpstr>Model Used:  </vt:lpstr>
      <vt:lpstr>Model result for 70:30 ratio of dataset​ </vt:lpstr>
      <vt:lpstr>Model result for 80:20 ratio of dataset​ </vt:lpstr>
      <vt:lpstr>MODEL EVALUATION USING ROC-AUC PLOT </vt:lpstr>
      <vt:lpstr>Model Results </vt:lpstr>
      <vt:lpstr>Model Deployment using STREAMLIT </vt:lpstr>
      <vt:lpstr>Challenges faced?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Churn Prediction for Telecommunication companies</dc:title>
  <dc:creator>rasula prashanth</dc:creator>
  <cp:lastModifiedBy>rasula prashanth</cp:lastModifiedBy>
  <cp:revision>17</cp:revision>
  <dcterms:created xsi:type="dcterms:W3CDTF">2023-07-21T17:05:25Z</dcterms:created>
  <dcterms:modified xsi:type="dcterms:W3CDTF">2023-07-21T18:15:07Z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